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79"/>
  </p:notesMasterIdLst>
  <p:handoutMasterIdLst>
    <p:handoutMasterId r:id="rId80"/>
  </p:handoutMasterIdLst>
  <p:sldIdLst>
    <p:sldId id="1298" r:id="rId4"/>
    <p:sldId id="1301" r:id="rId5"/>
    <p:sldId id="2017" r:id="rId6"/>
    <p:sldId id="2292" r:id="rId7"/>
    <p:sldId id="2259" r:id="rId8"/>
    <p:sldId id="2160" r:id="rId9"/>
    <p:sldId id="2159" r:id="rId10"/>
    <p:sldId id="2257" r:id="rId11"/>
    <p:sldId id="2238" r:id="rId12"/>
    <p:sldId id="2194" r:id="rId13"/>
    <p:sldId id="2225" r:id="rId14"/>
    <p:sldId id="2260" r:id="rId15"/>
    <p:sldId id="2166" r:id="rId16"/>
    <p:sldId id="2165" r:id="rId17"/>
    <p:sldId id="2161" r:id="rId18"/>
    <p:sldId id="2242" r:id="rId19"/>
    <p:sldId id="2268" r:id="rId20"/>
    <p:sldId id="2269" r:id="rId21"/>
    <p:sldId id="2162" r:id="rId22"/>
    <p:sldId id="2163" r:id="rId23"/>
    <p:sldId id="2270" r:id="rId24"/>
    <p:sldId id="2169" r:id="rId25"/>
    <p:sldId id="2170" r:id="rId26"/>
    <p:sldId id="2271" r:id="rId27"/>
    <p:sldId id="2272" r:id="rId28"/>
    <p:sldId id="2152" r:id="rId29"/>
    <p:sldId id="2177" r:id="rId30"/>
    <p:sldId id="2171" r:id="rId31"/>
    <p:sldId id="2153" r:id="rId32"/>
    <p:sldId id="2234" r:id="rId33"/>
    <p:sldId id="2174" r:id="rId34"/>
    <p:sldId id="2178" r:id="rId35"/>
    <p:sldId id="2173" r:id="rId36"/>
    <p:sldId id="2236" r:id="rId37"/>
    <p:sldId id="2154" r:id="rId38"/>
    <p:sldId id="2147" r:id="rId39"/>
    <p:sldId id="2146" r:id="rId40"/>
    <p:sldId id="2255" r:id="rId41"/>
    <p:sldId id="2168" r:id="rId42"/>
    <p:sldId id="2274" r:id="rId43"/>
    <p:sldId id="2276" r:id="rId44"/>
    <p:sldId id="2145" r:id="rId45"/>
    <p:sldId id="2275" r:id="rId46"/>
    <p:sldId id="2278" r:id="rId47"/>
    <p:sldId id="2279" r:id="rId48"/>
    <p:sldId id="2237" r:id="rId49"/>
    <p:sldId id="2206" r:id="rId50"/>
    <p:sldId id="2280" r:id="rId51"/>
    <p:sldId id="2235" r:id="rId52"/>
    <p:sldId id="2281" r:id="rId53"/>
    <p:sldId id="2282" r:id="rId54"/>
    <p:sldId id="2283" r:id="rId55"/>
    <p:sldId id="2284" r:id="rId56"/>
    <p:sldId id="2241" r:id="rId57"/>
    <p:sldId id="2285" r:id="rId58"/>
    <p:sldId id="2232" r:id="rId59"/>
    <p:sldId id="2286" r:id="rId60"/>
    <p:sldId id="2287" r:id="rId61"/>
    <p:sldId id="2288" r:id="rId62"/>
    <p:sldId id="2188" r:id="rId63"/>
    <p:sldId id="2189" r:id="rId64"/>
    <p:sldId id="2191" r:id="rId65"/>
    <p:sldId id="2277" r:id="rId66"/>
    <p:sldId id="2197" r:id="rId67"/>
    <p:sldId id="2289" r:id="rId68"/>
    <p:sldId id="2291" r:id="rId69"/>
    <p:sldId id="2124" r:id="rId70"/>
    <p:sldId id="2293" r:id="rId71"/>
    <p:sldId id="2290" r:id="rId72"/>
    <p:sldId id="1972" r:id="rId73"/>
    <p:sldId id="2263" r:id="rId74"/>
    <p:sldId id="2264" r:id="rId75"/>
    <p:sldId id="2265" r:id="rId76"/>
    <p:sldId id="2266" r:id="rId77"/>
    <p:sldId id="2267" r:id="rId78"/>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73" autoAdjust="0"/>
    <p:restoredTop sz="94732" autoAdjust="0"/>
  </p:normalViewPr>
  <p:slideViewPr>
    <p:cSldViewPr>
      <p:cViewPr>
        <p:scale>
          <a:sx n="112" d="100"/>
          <a:sy n="112" d="100"/>
        </p:scale>
        <p:origin x="-576" y="-1312"/>
      </p:cViewPr>
      <p:guideLst>
        <p:guide orient="horz" pos="2160"/>
        <p:guide pos="2880"/>
      </p:guideLst>
    </p:cSldViewPr>
  </p:slideViewPr>
  <p:outlineViewPr>
    <p:cViewPr>
      <p:scale>
        <a:sx n="33" d="100"/>
        <a:sy n="33" d="100"/>
      </p:scale>
      <p:origin x="0" y="3800"/>
    </p:cViewPr>
  </p:outlineViewPr>
  <p:notesTextViewPr>
    <p:cViewPr>
      <p:scale>
        <a:sx n="100" d="100"/>
        <a:sy n="100" d="100"/>
      </p:scale>
      <p:origin x="0" y="0"/>
    </p:cViewPr>
  </p:notesTextViewPr>
  <p:sorterViewPr>
    <p:cViewPr>
      <p:scale>
        <a:sx n="89" d="100"/>
        <a:sy n="89" d="100"/>
      </p:scale>
      <p:origin x="0" y="8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notesMaster" Target="notesMasters/notesMaster1.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xfrm>
            <a:off x="3884613" y="8685213"/>
            <a:ext cx="2971800" cy="457200"/>
          </a:xfrm>
          <a:prstGeom prst="rect">
            <a:avLst/>
          </a:prstGeom>
          <a:noFill/>
        </p:spPr>
        <p:txBody>
          <a:bodyPr/>
          <a:lstStyle/>
          <a:p>
            <a:fld id="{5D7BF3B3-987B-4812-945F-F5A17CCA244A}" type="slidenum">
              <a:rPr lang="en-US" smtClean="0">
                <a:latin typeface="Times New Roman" pitchFamily="18" charset="0"/>
                <a:cs typeface="Arial" charset="0"/>
              </a:rPr>
              <a:pPr/>
              <a:t>47</a:t>
            </a:fld>
            <a:endParaRPr lang="en-US" smtClean="0">
              <a:latin typeface="Times New Roman" pitchFamily="18" charset="0"/>
              <a:cs typeface="Arial" charset="0"/>
            </a:endParaRPr>
          </a:p>
        </p:txBody>
      </p:sp>
      <p:sp>
        <p:nvSpPr>
          <p:cNvPr id="99330" name="Rectangle 2"/>
          <p:cNvSpPr>
            <a:spLocks noGrp="1" noRot="1" noChangeAspect="1" noChangeArrowheads="1" noTextEdit="1"/>
          </p:cNvSpPr>
          <p:nvPr>
            <p:ph type="sldImg"/>
          </p:nvPr>
        </p:nvSpPr>
        <p:spPr>
          <a:xfrm>
            <a:off x="1143000" y="685800"/>
            <a:ext cx="4572000" cy="3429000"/>
          </a:xfrm>
          <a:prstGeom prst="rect">
            <a:avLst/>
          </a:prstGeom>
          <a:ln/>
        </p:spPr>
      </p:sp>
      <p:sp>
        <p:nvSpPr>
          <p:cNvPr id="99331" name="Rectangle 3"/>
          <p:cNvSpPr>
            <a:spLocks noGrp="1" noChangeArrowheads="1"/>
          </p:cNvSpPr>
          <p:nvPr>
            <p:ph type="body" idx="1"/>
          </p:nvPr>
        </p:nvSpPr>
        <p:spPr>
          <a:xfrm>
            <a:off x="685800" y="4343400"/>
            <a:ext cx="5486400" cy="4114800"/>
          </a:xfrm>
          <a:prstGeom prst="rect">
            <a:avLst/>
          </a:prstGeom>
          <a:noFill/>
          <a:ln/>
        </p:spPr>
        <p:txBody>
          <a:bodyPr/>
          <a:lstStyle/>
          <a:p>
            <a:pPr marL="228600" indent="-228600" eaLnBrk="1" hangingPunct="1"/>
            <a:r>
              <a:rPr lang="en-US" dirty="0" smtClean="0">
                <a:latin typeface="Times New Roman" pitchFamily="18" charset="0"/>
              </a:rPr>
              <a:t>tb052000202</a:t>
            </a:r>
            <a:endParaRPr lang="en-US" b="1" dirty="0" smtClean="0">
              <a:latin typeface="Times New Roman" pitchFamily="18" charset="0"/>
            </a:endParaRPr>
          </a:p>
          <a:p>
            <a:pPr marL="228600" indent="-228600" eaLnBrk="1" hangingPunct="1">
              <a:lnSpc>
                <a:spcPct val="90000"/>
              </a:lnSpc>
            </a:pPr>
            <a:endParaRPr lang="en-US" dirty="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0178"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a:spcBef>
                <a:spcPct val="0"/>
              </a:spcBef>
            </a:pPr>
            <a:r>
              <a:rPr lang="en-US" dirty="0" smtClean="0"/>
              <a:t>tb052808501</a:t>
            </a:r>
          </a:p>
        </p:txBody>
      </p:sp>
      <p:sp>
        <p:nvSpPr>
          <p:cNvPr id="50179"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E6F32AE6-F6C5-4464-8207-D948796E259E}" type="slidenum">
              <a:rPr lang="en-US"/>
              <a:pPr fontAlgn="base">
                <a:spcBef>
                  <a:spcPct val="0"/>
                </a:spcBef>
                <a:spcAft>
                  <a:spcPct val="0"/>
                </a:spcAft>
              </a:pPr>
              <a:t>60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8370" name="Notes Placeholder 2"/>
          <p:cNvSpPr>
            <a:spLocks noGrp="1"/>
          </p:cNvSpPr>
          <p:nvPr>
            <p:ph type="body" idx="1"/>
          </p:nvPr>
        </p:nvSpPr>
        <p:spPr bwMode="auto">
          <a:xfrm>
            <a:off x="685800" y="4343400"/>
            <a:ext cx="5486400" cy="4114800"/>
          </a:xfrm>
          <a:prstGeom prst="rect">
            <a:avLst/>
          </a:prstGeom>
          <a:noFill/>
        </p:spPr>
        <p:txBody>
          <a:bodyPr wrap="square" numCol="1" anchor="t" anchorCtr="0" compatLnSpc="1">
            <a:prstTxWarp prst="textNoShape">
              <a:avLst/>
            </a:prstTxWarp>
          </a:bodyPr>
          <a:lstStyle/>
          <a:p>
            <a:pPr>
              <a:spcBef>
                <a:spcPct val="0"/>
              </a:spcBef>
            </a:pPr>
            <a:r>
              <a:rPr lang="en-US" dirty="0" smtClean="0"/>
              <a:t>The theater is estimated to have had a seating capacity of 7,000 during phase 2.</a:t>
            </a:r>
          </a:p>
          <a:p>
            <a:pPr>
              <a:spcBef>
                <a:spcPct val="0"/>
              </a:spcBef>
            </a:pPr>
            <a:endParaRPr lang="en-US" dirty="0" smtClean="0"/>
          </a:p>
          <a:p>
            <a:pPr>
              <a:spcBef>
                <a:spcPct val="0"/>
              </a:spcBef>
            </a:pPr>
            <a:r>
              <a:rPr lang="en-US" dirty="0" smtClean="0"/>
              <a:t>tb011410535</a:t>
            </a:r>
          </a:p>
        </p:txBody>
      </p:sp>
      <p:sp>
        <p:nvSpPr>
          <p:cNvPr id="58371"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AFA9A303-FA18-4B84-B94C-C3DE6E78F216}" type="slidenum">
              <a:rPr lang="en-US"/>
              <a:pPr fontAlgn="base">
                <a:spcBef>
                  <a:spcPct val="0"/>
                </a:spcBef>
                <a:spcAft>
                  <a:spcPct val="0"/>
                </a:spcAft>
              </a:pPr>
              <a:t>61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685800" y="4343400"/>
            <a:ext cx="5486400" cy="4114800"/>
          </a:xfrm>
          <a:prstGeom prst="rect">
            <a:avLst/>
          </a:prstGeom>
        </p:spPr>
        <p:txBody>
          <a:bodyPr/>
          <a:lstStyle/>
          <a:p>
            <a:pPr fontAlgn="auto">
              <a:spcBef>
                <a:spcPts val="0"/>
              </a:spcBef>
              <a:spcAft>
                <a:spcPts val="0"/>
              </a:spcAft>
              <a:defRPr/>
            </a:pPr>
            <a:r>
              <a:rPr lang="en-US" dirty="0" smtClean="0"/>
              <a:t>Along with other hot springs in the Jordan Valley (</a:t>
            </a:r>
            <a:r>
              <a:rPr lang="en-US" dirty="0" err="1" smtClean="0"/>
              <a:t>Hammat</a:t>
            </a:r>
            <a:r>
              <a:rPr lang="en-US" dirty="0" smtClean="0"/>
              <a:t> </a:t>
            </a:r>
            <a:r>
              <a:rPr lang="en-US" dirty="0" err="1" smtClean="0"/>
              <a:t>Gader</a:t>
            </a:r>
            <a:r>
              <a:rPr lang="en-US" dirty="0" smtClean="0"/>
              <a:t>, </a:t>
            </a:r>
            <a:r>
              <a:rPr lang="en-US" dirty="0" err="1" smtClean="0"/>
              <a:t>Callirhoe</a:t>
            </a:r>
            <a:r>
              <a:rPr lang="en-US" dirty="0" smtClean="0"/>
              <a:t>, En Gedi), the hot springs of Tiberias have long been valued for their medicinal properties. These hot springs were located two miles (3 km) south of the ancient</a:t>
            </a:r>
            <a:r>
              <a:rPr lang="en-US" baseline="0" dirty="0" smtClean="0"/>
              <a:t> </a:t>
            </a:r>
            <a:r>
              <a:rPr lang="en-US" dirty="0" smtClean="0"/>
              <a:t>city of Tiberias and were part of a separate village known as </a:t>
            </a:r>
            <a:r>
              <a:rPr lang="en-US" dirty="0" err="1" smtClean="0"/>
              <a:t>Hammat</a:t>
            </a:r>
            <a:r>
              <a:rPr lang="en-US" dirty="0" smtClean="0"/>
              <a:t>.</a:t>
            </a:r>
          </a:p>
          <a:p>
            <a:pPr marL="228600" indent="-228600" fontAlgn="auto">
              <a:spcBef>
                <a:spcPts val="0"/>
              </a:spcBef>
              <a:spcAft>
                <a:spcPts val="0"/>
              </a:spcAft>
              <a:defRPr/>
            </a:pPr>
            <a:endParaRPr lang="en-US" dirty="0" smtClean="0"/>
          </a:p>
          <a:p>
            <a:pPr marL="228600" indent="-228600" fontAlgn="auto">
              <a:spcBef>
                <a:spcPts val="0"/>
              </a:spcBef>
              <a:spcAft>
                <a:spcPts val="0"/>
              </a:spcAft>
              <a:defRPr/>
            </a:pPr>
            <a:r>
              <a:rPr lang="sv-SE" dirty="0" smtClean="0"/>
              <a:t>tb032705480</a:t>
            </a:r>
            <a:endParaRPr lang="en-US" dirty="0"/>
          </a:p>
        </p:txBody>
      </p:sp>
      <p:sp>
        <p:nvSpPr>
          <p:cNvPr id="70659"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9990103B-39FA-4D7C-8642-88A6EB0DF38A}" type="slidenum">
              <a:rPr lang="en-US"/>
              <a:pPr fontAlgn="base">
                <a:spcBef>
                  <a:spcPct val="0"/>
                </a:spcBef>
                <a:spcAft>
                  <a:spcPct val="0"/>
                </a:spcAft>
              </a:pPr>
              <a:t>62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xfrm>
            <a:off x="1143000" y="685800"/>
            <a:ext cx="4572000" cy="3429000"/>
          </a:xfrm>
          <a:prstGeom prst="rect">
            <a:avLst/>
          </a:prstGeom>
          <a:ln/>
        </p:spPr>
      </p:sp>
      <p:sp>
        <p:nvSpPr>
          <p:cNvPr id="3" name="Notes Placeholder 2"/>
          <p:cNvSpPr>
            <a:spLocks noGrp="1"/>
          </p:cNvSpPr>
          <p:nvPr>
            <p:ph type="body" idx="1"/>
          </p:nvPr>
        </p:nvSpPr>
        <p:spPr>
          <a:xfrm>
            <a:off x="685800" y="4343400"/>
            <a:ext cx="5486400" cy="4114800"/>
          </a:xfrm>
          <a:prstGeom prst="rect">
            <a:avLst/>
          </a:prstGeom>
        </p:spPr>
        <p:txBody>
          <a:bodyPr/>
          <a:lstStyle/>
          <a:p>
            <a:pPr marL="228600" indent="-228600" eaLnBrk="1" hangingPunct="1"/>
            <a:r>
              <a:rPr lang="en-US" b="1" dirty="0" smtClean="0">
                <a:latin typeface="Times New Roman" pitchFamily="18" charset="0"/>
              </a:rPr>
              <a:t>Herod the Great and the Cliffs of Arbel</a:t>
            </a:r>
          </a:p>
          <a:p>
            <a:pPr marL="228600" indent="-228600" eaLnBrk="1" hangingPunct="1">
              <a:buFontTx/>
              <a:buAutoNum type="arabicPeriod"/>
            </a:pPr>
            <a:r>
              <a:rPr lang="en-US" dirty="0" smtClean="0">
                <a:latin typeface="Times New Roman" pitchFamily="18" charset="0"/>
              </a:rPr>
              <a:t>The Arbel Pass was located on the route of the International Highway, and thieves and robbers took advantage of this as a good opportunity for exacting “special tolls and fees.” One of the first things that Herod did, when he was given the kingdom, was to clean out the robbers from these caves in order to secure the roads. </a:t>
            </a:r>
          </a:p>
          <a:p>
            <a:pPr marL="228600" indent="-228600" eaLnBrk="1" hangingPunct="1">
              <a:buFontTx/>
              <a:buAutoNum type="arabicPeriod"/>
            </a:pPr>
            <a:r>
              <a:rPr lang="en-US" dirty="0" smtClean="0">
                <a:latin typeface="Times New Roman" pitchFamily="18" charset="0"/>
              </a:rPr>
              <a:t>In 38 BC, Herod cleared out the caves as an attempt to put down all resistance in the area. The people inside were extracted from the caves with hooks. Herod’s men were lowered over the face of the cliffs in machines and pulled the rebels out and to their death below (</a:t>
            </a:r>
            <a:r>
              <a:rPr lang="en-US" i="1" dirty="0" smtClean="0">
                <a:latin typeface="Times New Roman" pitchFamily="18" charset="0"/>
              </a:rPr>
              <a:t>Ant.</a:t>
            </a:r>
            <a:r>
              <a:rPr lang="en-US" dirty="0" smtClean="0">
                <a:latin typeface="Times New Roman" pitchFamily="18" charset="0"/>
              </a:rPr>
              <a:t> 14.15.4-5).</a:t>
            </a:r>
          </a:p>
          <a:p>
            <a:pPr marL="228600" indent="-228600" eaLnBrk="1" hangingPunct="1">
              <a:buFontTx/>
              <a:buAutoNum type="arabicPeriod"/>
            </a:pPr>
            <a:r>
              <a:rPr lang="en-US" dirty="0" smtClean="0">
                <a:latin typeface="Times New Roman" pitchFamily="18" charset="0"/>
              </a:rPr>
              <a:t>Once Herod had secured his interest in Galilee, he was free to concentrate on other areas of the kingdom.</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tb022107205</a:t>
            </a:r>
          </a:p>
        </p:txBody>
      </p:sp>
      <p:sp>
        <p:nvSpPr>
          <p:cNvPr id="48131" name="Slide Number Placeholder 3"/>
          <p:cNvSpPr>
            <a:spLocks noGrp="1"/>
          </p:cNvSpPr>
          <p:nvPr>
            <p:ph type="sldNum" sz="quarter" idx="5"/>
          </p:nvPr>
        </p:nvSpPr>
        <p:spPr>
          <a:xfrm>
            <a:off x="3884613" y="8685213"/>
            <a:ext cx="2971800" cy="457200"/>
          </a:xfrm>
          <a:prstGeom prst="rect">
            <a:avLst/>
          </a:prstGeom>
          <a:noFill/>
        </p:spPr>
        <p:txBody>
          <a:bodyPr/>
          <a:lstStyle/>
          <a:p>
            <a:fld id="{DFAA52CF-15CF-456B-B488-3115E2FDBDB6}" type="slidenum">
              <a:rPr lang="en-US" smtClean="0">
                <a:latin typeface="Times New Roman" pitchFamily="18" charset="0"/>
                <a:cs typeface="Arial" charset="0"/>
              </a:rPr>
              <a:pPr/>
              <a:t>64</a:t>
            </a:fld>
            <a:endParaRPr lang="en-US" smtClean="0">
              <a:latin typeface="Times New Roman" pitchFamily="18"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xfrm>
            <a:off x="3884613" y="8685213"/>
            <a:ext cx="2971800" cy="457200"/>
          </a:xfrm>
          <a:prstGeom prst="rect">
            <a:avLst/>
          </a:prstGeom>
          <a:noFill/>
        </p:spPr>
        <p:txBody>
          <a:bodyPr/>
          <a:lstStyle/>
          <a:p>
            <a:fld id="{6A8328B4-7008-4F5B-A13A-BA49866E638E}" type="slidenum">
              <a:rPr lang="en-US" smtClean="0">
                <a:latin typeface="Times New Roman" pitchFamily="18" charset="0"/>
                <a:cs typeface="Arial" charset="0"/>
              </a:rPr>
              <a:pPr/>
              <a:t>10</a:t>
            </a:fld>
            <a:endParaRPr lang="en-US" smtClean="0">
              <a:latin typeface="Times New Roman" pitchFamily="18" charset="0"/>
              <a:cs typeface="Arial" charset="0"/>
            </a:endParaRPr>
          </a:p>
        </p:txBody>
      </p:sp>
      <p:sp>
        <p:nvSpPr>
          <p:cNvPr id="35842" name="Rectangle 2"/>
          <p:cNvSpPr>
            <a:spLocks noGrp="1" noRot="1" noChangeAspect="1" noChangeArrowheads="1" noTextEdit="1"/>
          </p:cNvSpPr>
          <p:nvPr>
            <p:ph type="sldImg"/>
          </p:nvPr>
        </p:nvSpPr>
        <p:spPr>
          <a:xfrm>
            <a:off x="1143000" y="685800"/>
            <a:ext cx="4572000" cy="3429000"/>
          </a:xfrm>
          <a:prstGeom prst="rect">
            <a:avLst/>
          </a:prstGeom>
          <a:ln/>
        </p:spPr>
      </p:sp>
      <p:sp>
        <p:nvSpPr>
          <p:cNvPr id="35843" name="Rectangle 3"/>
          <p:cNvSpPr>
            <a:spLocks noGrp="1" noChangeArrowheads="1"/>
          </p:cNvSpPr>
          <p:nvPr>
            <p:ph type="body" idx="1"/>
          </p:nvPr>
        </p:nvSpPr>
        <p:spPr>
          <a:xfrm>
            <a:off x="685800" y="4343400"/>
            <a:ext cx="5486400" cy="4114800"/>
          </a:xfrm>
          <a:prstGeom prst="rect">
            <a:avLst/>
          </a:prstGeom>
          <a:noFill/>
          <a:ln/>
        </p:spPr>
        <p:txBody>
          <a:bodyPr/>
          <a:lstStyle/>
          <a:p>
            <a:pPr marL="228600" indent="-228600" eaLnBrk="1" hangingPunct="1"/>
            <a:r>
              <a:rPr lang="en-US" b="1" dirty="0" smtClean="0">
                <a:latin typeface="Times New Roman" pitchFamily="18" charset="0"/>
              </a:rPr>
              <a:t>Fishing</a:t>
            </a:r>
          </a:p>
          <a:p>
            <a:pPr marL="228600" indent="-228600" eaLnBrk="1" hangingPunct="1">
              <a:buFontTx/>
              <a:buAutoNum type="arabicPeriod"/>
            </a:pPr>
            <a:r>
              <a:rPr lang="en-US" dirty="0" smtClean="0">
                <a:latin typeface="Times New Roman" pitchFamily="18" charset="0"/>
              </a:rPr>
              <a:t>The Sea of Galilee is the lowest freshwater lake in the world. </a:t>
            </a:r>
          </a:p>
          <a:p>
            <a:pPr marL="228600" indent="-228600" eaLnBrk="1" hangingPunct="1">
              <a:buFontTx/>
              <a:buAutoNum type="arabicPeriod"/>
            </a:pPr>
            <a:r>
              <a:rPr lang="en-US" dirty="0" smtClean="0">
                <a:latin typeface="Times New Roman" pitchFamily="18" charset="0"/>
              </a:rPr>
              <a:t>The Gospels often mention the fishing industry on the lake (Luke 5:1–10; John 21:1–11; Mark 1:16–20; Matt 4:18–22; 17:27). </a:t>
            </a:r>
          </a:p>
          <a:p>
            <a:pPr marL="228600" indent="-228600" eaLnBrk="1" hangingPunct="1">
              <a:buFontTx/>
              <a:buAutoNum type="arabicPeriod"/>
            </a:pPr>
            <a:r>
              <a:rPr lang="en-US" dirty="0" smtClean="0">
                <a:latin typeface="Times New Roman" pitchFamily="18" charset="0"/>
              </a:rPr>
              <a:t>Of the 35 species of fish that live in the Jordan drainage, 16 are unique to the area. </a:t>
            </a:r>
          </a:p>
          <a:p>
            <a:pPr marL="228600" indent="-228600" eaLnBrk="1" hangingPunct="1">
              <a:buFontTx/>
              <a:buAutoNum type="arabicPeriod"/>
            </a:pPr>
            <a:r>
              <a:rPr lang="en-US" dirty="0" smtClean="0">
                <a:latin typeface="Times New Roman" pitchFamily="18" charset="0"/>
              </a:rPr>
              <a:t>In Greco-Roman times the fish were salted for export at </a:t>
            </a:r>
            <a:r>
              <a:rPr lang="en-US" dirty="0" err="1" smtClean="0">
                <a:latin typeface="Times New Roman" pitchFamily="18" charset="0"/>
              </a:rPr>
              <a:t>Magdala</a:t>
            </a:r>
            <a:r>
              <a:rPr lang="en-US" dirty="0" smtClean="0">
                <a:latin typeface="Times New Roman" pitchFamily="18" charset="0"/>
              </a:rPr>
              <a:t>. </a:t>
            </a:r>
          </a:p>
          <a:p>
            <a:pPr marL="228600" indent="-228600" eaLnBrk="1" hangingPunct="1"/>
            <a:endParaRPr lang="en-US" b="1" u="sng" dirty="0" smtClean="0">
              <a:latin typeface="Times New Roman" pitchFamily="18" charset="0"/>
            </a:endParaRPr>
          </a:p>
          <a:p>
            <a:pPr marL="228600" indent="-228600" eaLnBrk="1" hangingPunct="1"/>
            <a:r>
              <a:rPr lang="en-US" dirty="0" smtClean="0">
                <a:latin typeface="Times New Roman" pitchFamily="18" charset="0"/>
              </a:rPr>
              <a:t>tb041003225</a:t>
            </a:r>
            <a:endParaRPr lang="en-US" b="1" u="sng" dirty="0" smtClean="0">
              <a:latin typeface="Times New Roman" pitchFamily="18" charset="0"/>
            </a:endParaRPr>
          </a:p>
          <a:p>
            <a:pPr marL="228600" indent="-228600" eaLnBrk="1" hangingPunct="1"/>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aseline="0" dirty="0" smtClean="0">
                <a:latin typeface="Times New Roman" pitchFamily="18" charset="0"/>
              </a:rPr>
              <a:t>tb110106566</a:t>
            </a:r>
            <a:endParaRPr lang="en-US" baseline="0" dirty="0">
              <a:latin typeface="Times New Roman" pitchFamily="18"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DC74B3C-4EAA-429D-88F2-6F6E6B351B7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26380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31"/>
          <p:cNvSpPr>
            <a:spLocks noGrp="1" noChangeArrowheads="1"/>
          </p:cNvSpPr>
          <p:nvPr>
            <p:ph type="sldNum" sz="quarter" idx="5"/>
          </p:nvPr>
        </p:nvSpPr>
        <p:spPr>
          <a:xfrm>
            <a:off x="3884613" y="8685213"/>
            <a:ext cx="2971800" cy="457200"/>
          </a:xfrm>
          <a:prstGeom prst="rect">
            <a:avLst/>
          </a:prstGeom>
          <a:noFill/>
        </p:spPr>
        <p:txBody>
          <a:bodyPr/>
          <a:lstStyle/>
          <a:p>
            <a:fld id="{56548AEA-2459-453F-BB98-AA865A889F0A}" type="slidenum">
              <a:rPr lang="en-US" smtClean="0">
                <a:latin typeface="Times New Roman" pitchFamily="18" charset="0"/>
                <a:cs typeface="Arial" charset="0"/>
              </a:rPr>
              <a:pPr/>
              <a:t>17</a:t>
            </a:fld>
            <a:endParaRPr lang="en-US" smtClean="0">
              <a:latin typeface="Times New Roman" pitchFamily="18" charset="0"/>
              <a:cs typeface="Arial" charset="0"/>
            </a:endParaRPr>
          </a:p>
        </p:txBody>
      </p:sp>
      <p:sp>
        <p:nvSpPr>
          <p:cNvPr id="105474" name="Rectangle 2"/>
          <p:cNvSpPr>
            <a:spLocks noGrp="1" noRot="1" noChangeAspect="1" noChangeArrowheads="1" noTextEdit="1"/>
          </p:cNvSpPr>
          <p:nvPr>
            <p:ph type="sldImg"/>
          </p:nvPr>
        </p:nvSpPr>
        <p:spPr>
          <a:xfrm>
            <a:off x="1143000" y="685800"/>
            <a:ext cx="4572000" cy="3429000"/>
          </a:xfrm>
          <a:prstGeom prst="rect">
            <a:avLst/>
          </a:prstGeom>
          <a:ln/>
        </p:spPr>
      </p:sp>
      <p:sp>
        <p:nvSpPr>
          <p:cNvPr id="190467" name="Rectangle 3"/>
          <p:cNvSpPr>
            <a:spLocks noGrp="1" noChangeArrowheads="1"/>
          </p:cNvSpPr>
          <p:nvPr>
            <p:ph type="body" idx="1"/>
          </p:nvPr>
        </p:nvSpPr>
        <p:spPr>
          <a:xfrm>
            <a:off x="685800" y="4343400"/>
            <a:ext cx="5486400" cy="4114800"/>
          </a:xfrm>
          <a:prstGeom prst="rect">
            <a:avLst/>
          </a:prstGeom>
        </p:spPr>
        <p:txBody>
          <a:bodyPr/>
          <a:lstStyle/>
          <a:p>
            <a:pPr marL="228600" indent="-228600" eaLnBrk="1" hangingPunct="1">
              <a:defRPr/>
            </a:pPr>
            <a:r>
              <a:rPr lang="en-US" b="1" dirty="0">
                <a:solidFill>
                  <a:srgbClr val="000000"/>
                </a:solidFill>
                <a:ea typeface="Times New Roman" charset="0"/>
                <a:cs typeface="Times New Roman" charset="0"/>
              </a:rPr>
              <a:t>The </a:t>
            </a:r>
            <a:r>
              <a:rPr lang="en-US" b="1" dirty="0" smtClean="0">
                <a:solidFill>
                  <a:srgbClr val="000000"/>
                </a:solidFill>
                <a:ea typeface="Times New Roman" charset="0"/>
                <a:cs typeface="Times New Roman" charset="0"/>
              </a:rPr>
              <a:t>Balustrade</a:t>
            </a:r>
            <a:endParaRPr lang="en-US" dirty="0">
              <a:ea typeface="Times New Roman" charset="0"/>
              <a:cs typeface="Times New Roman" charset="0"/>
            </a:endParaRPr>
          </a:p>
          <a:p>
            <a:pPr eaLnBrk="1" hangingPunct="1">
              <a:defRPr/>
            </a:pPr>
            <a:r>
              <a:rPr lang="en-US" dirty="0">
                <a:ea typeface="Times New Roman" charset="0"/>
                <a:cs typeface="Times New Roman" charset="0"/>
              </a:rPr>
              <a:t>The Court of the Gentiles was separated from the Court of the Women by a balustrade 3 cubits (4.6 </a:t>
            </a:r>
            <a:r>
              <a:rPr lang="en-US" dirty="0" smtClean="0">
                <a:ea typeface="Times New Roman" charset="0"/>
                <a:cs typeface="Times New Roman" charset="0"/>
              </a:rPr>
              <a:t>feet [1.4 m]) </a:t>
            </a:r>
            <a:r>
              <a:rPr lang="en-US" dirty="0">
                <a:ea typeface="Times New Roman" charset="0"/>
                <a:cs typeface="Times New Roman" charset="0"/>
              </a:rPr>
              <a:t>high known as the “</a:t>
            </a:r>
            <a:r>
              <a:rPr lang="en-US" dirty="0" err="1">
                <a:ea typeface="Times New Roman" charset="0"/>
                <a:cs typeface="Times New Roman" charset="0"/>
              </a:rPr>
              <a:t>Soreg</a:t>
            </a:r>
            <a:r>
              <a:rPr lang="en-US" dirty="0" smtClean="0">
                <a:ea typeface="Times New Roman" charset="0"/>
                <a:cs typeface="Times New Roman" charset="0"/>
              </a:rPr>
              <a:t>.” Warnings </a:t>
            </a:r>
            <a:r>
              <a:rPr lang="en-US" dirty="0">
                <a:ea typeface="Times New Roman" charset="0"/>
                <a:cs typeface="Times New Roman" charset="0"/>
              </a:rPr>
              <a:t>to Gentiles against entry lined the outside of this fence</a:t>
            </a:r>
            <a:r>
              <a:rPr lang="en-US" dirty="0" smtClean="0">
                <a:ea typeface="Times New Roman" charset="0"/>
                <a:cs typeface="Times New Roman" charset="0"/>
              </a:rPr>
              <a:t>. One </a:t>
            </a:r>
            <a:r>
              <a:rPr lang="en-US" dirty="0">
                <a:ea typeface="Times New Roman" charset="0"/>
                <a:cs typeface="Times New Roman" charset="0"/>
              </a:rPr>
              <a:t>complete inscription </a:t>
            </a:r>
            <a:r>
              <a:rPr lang="en-US" dirty="0" smtClean="0">
                <a:ea typeface="Times New Roman" charset="0"/>
                <a:cs typeface="Times New Roman" charset="0"/>
              </a:rPr>
              <a:t>has been found and is on display in the Archaeological Museum of Istanbul. A fragmentary inscription</a:t>
            </a:r>
            <a:r>
              <a:rPr lang="en-US" baseline="0" dirty="0" smtClean="0">
                <a:ea typeface="Times New Roman" charset="0"/>
                <a:cs typeface="Times New Roman" charset="0"/>
              </a:rPr>
              <a:t> can be seen in the </a:t>
            </a:r>
            <a:r>
              <a:rPr lang="en-US" dirty="0" smtClean="0">
                <a:ea typeface="Times New Roman" charset="0"/>
                <a:cs typeface="Times New Roman" charset="0"/>
              </a:rPr>
              <a:t>Israel </a:t>
            </a:r>
            <a:r>
              <a:rPr lang="en-US" dirty="0">
                <a:ea typeface="Times New Roman" charset="0"/>
                <a:cs typeface="Times New Roman" charset="0"/>
              </a:rPr>
              <a:t>Museum.</a:t>
            </a:r>
          </a:p>
          <a:p>
            <a:pPr eaLnBrk="1" hangingPunct="1">
              <a:defRPr/>
            </a:pPr>
            <a:endParaRPr lang="en-US" dirty="0">
              <a:ea typeface="Times New Roman" charset="0"/>
              <a:cs typeface="Times New Roman" charset="0"/>
            </a:endParaRPr>
          </a:p>
          <a:p>
            <a:pPr marL="228600" indent="-228600" eaLnBrk="1" hangingPunct="1">
              <a:defRPr/>
            </a:pPr>
            <a:r>
              <a:rPr lang="en-US" dirty="0" smtClean="0"/>
              <a:t>tb051703214</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xfrm>
            <a:off x="3884613" y="8685213"/>
            <a:ext cx="2971800" cy="457200"/>
          </a:xfrm>
          <a:prstGeom prst="rect">
            <a:avLst/>
          </a:prstGeom>
          <a:noFill/>
        </p:spPr>
        <p:txBody>
          <a:bodyPr/>
          <a:lstStyle/>
          <a:p>
            <a:fld id="{B41BFA1E-27A1-48D2-A807-27EAF3C685DC}" type="slidenum">
              <a:rPr lang="en-US" smtClean="0">
                <a:latin typeface="Times New Roman" pitchFamily="18" charset="0"/>
                <a:cs typeface="Arial" charset="0"/>
              </a:rPr>
              <a:pPr/>
              <a:t>38</a:t>
            </a:fld>
            <a:endParaRPr lang="en-US" smtClean="0">
              <a:latin typeface="Times New Roman" pitchFamily="18" charset="0"/>
              <a:cs typeface="Arial" charset="0"/>
            </a:endParaRPr>
          </a:p>
        </p:txBody>
      </p:sp>
      <p:sp>
        <p:nvSpPr>
          <p:cNvPr id="121858" name="Rectangle 2"/>
          <p:cNvSpPr>
            <a:spLocks noGrp="1" noRot="1" noChangeAspect="1" noChangeArrowheads="1" noTextEdit="1"/>
          </p:cNvSpPr>
          <p:nvPr>
            <p:ph type="sldImg"/>
          </p:nvPr>
        </p:nvSpPr>
        <p:spPr>
          <a:xfrm>
            <a:off x="1143000" y="685800"/>
            <a:ext cx="4572000" cy="3429000"/>
          </a:xfrm>
          <a:prstGeom prst="rect">
            <a:avLst/>
          </a:prstGeom>
          <a:ln/>
        </p:spPr>
      </p:sp>
      <p:sp>
        <p:nvSpPr>
          <p:cNvPr id="121859" name="Rectangle 3"/>
          <p:cNvSpPr>
            <a:spLocks noGrp="1" noChangeArrowheads="1"/>
          </p:cNvSpPr>
          <p:nvPr>
            <p:ph type="body" idx="1"/>
          </p:nvPr>
        </p:nvSpPr>
        <p:spPr>
          <a:xfrm>
            <a:off x="685800" y="4343400"/>
            <a:ext cx="5486400" cy="4114800"/>
          </a:xfrm>
          <a:prstGeom prst="rect">
            <a:avLst/>
          </a:prstGeom>
          <a:noFill/>
          <a:ln/>
        </p:spPr>
        <p:txBody>
          <a:bodyPr/>
          <a:lstStyle/>
          <a:p>
            <a:pPr marL="798513" indent="-798513" eaLnBrk="1" hangingPunct="1">
              <a:lnSpc>
                <a:spcPct val="80000"/>
              </a:lnSpc>
              <a:tabLst>
                <a:tab pos="228600" algn="l"/>
              </a:tabLst>
            </a:pPr>
            <a:r>
              <a:rPr lang="en-US" dirty="0" smtClean="0">
                <a:latin typeface="Times New Roman" pitchFamily="18" charset="0"/>
              </a:rPr>
              <a:t>tb040903268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5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10/12/13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10/12/13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10/12/13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10/12/13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10/12/13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10/12/13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10/12/13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10/12/13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4014" r:id="rId12"/>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0.jpeg"/><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6.jpeg"/><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4.jpeg"/><Relationship Id="rId1" Type="http://schemas.openxmlformats.org/officeDocument/2006/relationships/tags" Target="../tags/tag3.x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 Id="rId3" Type="http://schemas.microsoft.com/office/2007/relationships/hdphoto" Target="../media/hdphoto2.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1.jpeg"/><Relationship Id="rId1" Type="http://schemas.openxmlformats.org/officeDocument/2006/relationships/tags" Target="../tags/tag4.xml"/><Relationship Id="rId2"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 Id="rId3" Type="http://schemas.openxmlformats.org/officeDocument/2006/relationships/image" Target="../media/image4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 Id="rId3" Type="http://schemas.microsoft.com/office/2007/relationships/hdphoto" Target="../media/hdphoto3.wdp"/></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hidden="1"/>
          <p:cNvSpPr>
            <a:spLocks noGrp="1" noChangeArrowheads="1"/>
          </p:cNvSpPr>
          <p:nvPr>
            <p:ph type="title"/>
          </p:nvPr>
        </p:nvSpPr>
        <p:spPr/>
        <p:txBody>
          <a:bodyPr/>
          <a:lstStyle/>
          <a:p>
            <a:pPr eaLnBrk="1" hangingPunct="1"/>
            <a:endParaRPr lang="en-US" smtClean="0"/>
          </a:p>
        </p:txBody>
      </p:sp>
      <p:pic>
        <p:nvPicPr>
          <p:cNvPr id="34818" name="Picture 1027" descr="Sea of Galilee southern end from west"/>
          <p:cNvPicPr preferRelativeResize="0">
            <a:picLocks noChangeAspect="1" noChangeArrowheads="1"/>
          </p:cNvPicPr>
          <p:nvPr>
            <p:custDataLst>
              <p:tags r:id="rId1"/>
            </p:custDataLst>
          </p:nvPr>
        </p:nvPicPr>
        <p:blipFill>
          <a:blip r:embed="rId4"/>
          <a:srcRect/>
          <a:stretch>
            <a:fillRect/>
          </a:stretch>
        </p:blipFill>
        <p:spPr bwMode="auto">
          <a:xfrm>
            <a:off x="9525" y="3175"/>
            <a:ext cx="9126538" cy="6851650"/>
          </a:xfrm>
          <a:prstGeom prst="rect">
            <a:avLst/>
          </a:prstGeom>
          <a:noFill/>
          <a:ln w="9525">
            <a:noFill/>
            <a:miter lim="800000"/>
            <a:headEnd/>
            <a:tailEnd/>
          </a:ln>
        </p:spPr>
      </p:pic>
    </p:spTree>
    <p:extLst>
      <p:ext uri="{BB962C8B-B14F-4D97-AF65-F5344CB8AC3E}">
        <p14:creationId xmlns:p14="http://schemas.microsoft.com/office/powerpoint/2010/main" val="697047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6564780"/>
            <a:chOff x="685800" y="828675"/>
            <a:chExt cx="7772400" cy="5580063"/>
          </a:xfrm>
        </p:grpSpPr>
        <p:pic>
          <p:nvPicPr>
            <p:cNvPr id="2" name="Picture 1" descr="Sea of Galilee with clouds and sunrays, tb110106566"/>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28675"/>
              <a:ext cx="7772400" cy="5199063"/>
            </a:xfrm>
            <a:prstGeom prst="rect">
              <a:avLst/>
            </a:prstGeom>
            <a:noFill/>
            <a:ln>
              <a:noFill/>
            </a:ln>
          </p:spPr>
        </p:pic>
        <p:sp>
          <p:nvSpPr>
            <p:cNvPr id="3" name="Rectangle 2"/>
            <p:cNvSpPr/>
            <p:nvPr/>
          </p:nvSpPr>
          <p:spPr>
            <a:xfrm>
              <a:off x="685800" y="6065838"/>
              <a:ext cx="7772400" cy="342900"/>
            </a:xfrm>
            <a:prstGeom prst="rect">
              <a:avLst/>
            </a:prstGeom>
            <a:noFill/>
            <a:ln>
              <a:noFill/>
            </a:ln>
          </p:spPr>
          <p:txBody>
            <a:bodyPr anchor="ctr">
              <a:normAutofit fontScale="92500" lnSpcReduction="10000"/>
            </a:bodyPr>
            <a:lstStyle/>
            <a:p>
              <a:pPr algn="ctr" fontAlgn="auto">
                <a:spcBef>
                  <a:spcPts val="0"/>
                </a:spcBef>
                <a:spcAft>
                  <a:spcPts val="0"/>
                </a:spcAft>
              </a:pPr>
              <a:r>
                <a:rPr lang="en-US" sz="2400" dirty="0" smtClean="0">
                  <a:solidFill>
                    <a:prstClr val="black"/>
                  </a:solidFill>
                  <a:latin typeface="Calibri"/>
                  <a:cs typeface="+mn-cs"/>
                </a:rPr>
                <a:t>Sea of Galilee with clouds and sunrays</a:t>
              </a:r>
              <a:endParaRPr lang="en-US" sz="2400" dirty="0">
                <a:solidFill>
                  <a:prstClr val="black"/>
                </a:solidFill>
                <a:latin typeface="Calibri"/>
                <a:cs typeface="+mn-cs"/>
              </a:endParaRPr>
            </a:p>
          </p:txBody>
        </p:sp>
      </p:grpSp>
    </p:spTree>
    <p:extLst>
      <p:ext uri="{BB962C8B-B14F-4D97-AF65-F5344CB8AC3E}">
        <p14:creationId xmlns:p14="http://schemas.microsoft.com/office/powerpoint/2010/main" val="260842343"/>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spTree>
    <p:extLst>
      <p:ext uri="{BB962C8B-B14F-4D97-AF65-F5344CB8AC3E}">
        <p14:creationId xmlns:p14="http://schemas.microsoft.com/office/powerpoint/2010/main" val="985476953"/>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samaria-falling-to-the-assyrians-don-lawre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41588821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JERUSALEM DESTROYED+FRA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78" y="-1295401"/>
            <a:ext cx="9302178" cy="9714591"/>
          </a:xfrm>
          <a:prstGeom prst="rect">
            <a:avLst/>
          </a:prstGeom>
        </p:spPr>
      </p:pic>
    </p:spTree>
    <p:extLst>
      <p:ext uri="{BB962C8B-B14F-4D97-AF65-F5344CB8AC3E}">
        <p14:creationId xmlns:p14="http://schemas.microsoft.com/office/powerpoint/2010/main" val="34890616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p:cNvPicPr>
            <a:picLocks noChangeAspect="1"/>
          </p:cNvPicPr>
          <p:nvPr/>
        </p:nvPicPr>
        <p:blipFill>
          <a:blip r:embed="rId2"/>
          <a:stretch>
            <a:fillRect/>
          </a:stretch>
        </p:blipFill>
        <p:spPr>
          <a:xfrm>
            <a:off x="3554" y="0"/>
            <a:ext cx="9140445" cy="6858000"/>
          </a:xfrm>
          <a:prstGeom prst="rect">
            <a:avLst/>
          </a:prstGeom>
        </p:spPr>
      </p:pic>
    </p:spTree>
    <p:extLst>
      <p:ext uri="{BB962C8B-B14F-4D97-AF65-F5344CB8AC3E}">
        <p14:creationId xmlns:p14="http://schemas.microsoft.com/office/powerpoint/2010/main" val="23477173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p:cNvPicPr>
            <a:picLocks noChangeAspect="1"/>
          </p:cNvPicPr>
          <p:nvPr/>
        </p:nvPicPr>
        <p:blipFill>
          <a:blip r:embed="rId2"/>
          <a:stretch>
            <a:fillRect/>
          </a:stretch>
        </p:blipFill>
        <p:spPr>
          <a:xfrm>
            <a:off x="-1435676" y="-23522"/>
            <a:ext cx="10590958" cy="6881522"/>
          </a:xfrm>
          <a:prstGeom prst="rect">
            <a:avLst/>
          </a:prstGeom>
        </p:spPr>
      </p:pic>
    </p:spTree>
    <p:extLst>
      <p:ext uri="{BB962C8B-B14F-4D97-AF65-F5344CB8AC3E}">
        <p14:creationId xmlns:p14="http://schemas.microsoft.com/office/powerpoint/2010/main" val="19733926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hidden="1"/>
          <p:cNvSpPr>
            <a:spLocks noGrp="1" noChangeArrowheads="1"/>
          </p:cNvSpPr>
          <p:nvPr>
            <p:ph type="title"/>
          </p:nvPr>
        </p:nvSpPr>
        <p:spPr/>
        <p:txBody>
          <a:bodyPr/>
          <a:lstStyle/>
          <a:p>
            <a:pPr eaLnBrk="1" hangingPunct="1"/>
            <a:endParaRPr lang="en-US" smtClean="0"/>
          </a:p>
        </p:txBody>
      </p:sp>
      <p:pic>
        <p:nvPicPr>
          <p:cNvPr id="104450" name="Picture 3" descr="Temple with Court of Women from east"/>
          <p:cNvPicPr preferRelativeResize="0">
            <a:picLocks noChangeAspect="1" noChangeArrowheads="1"/>
          </p:cNvPicPr>
          <p:nvPr>
            <p:custDataLst>
              <p:tags r:id="rId1"/>
            </p:custDataLst>
          </p:nvPr>
        </p:nvPicPr>
        <p:blipFill>
          <a:blip r:embed="rId4"/>
          <a:srcRect/>
          <a:stretch>
            <a:fillRect/>
          </a:stretch>
        </p:blipFill>
        <p:spPr bwMode="auto">
          <a:xfrm>
            <a:off x="-558709" y="-533400"/>
            <a:ext cx="9931309" cy="7450151"/>
          </a:xfrm>
          <a:prstGeom prst="rect">
            <a:avLst/>
          </a:prstGeom>
          <a:noFill/>
          <a:ln w="9525">
            <a:noFill/>
            <a:miter lim="800000"/>
            <a:headEnd/>
            <a:tailEnd/>
          </a:ln>
        </p:spPr>
      </p:pic>
    </p:spTree>
    <p:extLst>
      <p:ext uri="{BB962C8B-B14F-4D97-AF65-F5344CB8AC3E}">
        <p14:creationId xmlns:p14="http://schemas.microsoft.com/office/powerpoint/2010/main" val="372646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spTree>
    <p:extLst>
      <p:ext uri="{BB962C8B-B14F-4D97-AF65-F5344CB8AC3E}">
        <p14:creationId xmlns:p14="http://schemas.microsoft.com/office/powerpoint/2010/main" val="508540580"/>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15-Lachish-battering-r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0" y="838200"/>
            <a:ext cx="10104437" cy="5105400"/>
          </a:xfrm>
          <a:prstGeom prst="rect">
            <a:avLst/>
          </a:prstGeom>
        </p:spPr>
      </p:pic>
    </p:spTree>
    <p:extLst>
      <p:ext uri="{BB962C8B-B14F-4D97-AF65-F5344CB8AC3E}">
        <p14:creationId xmlns:p14="http://schemas.microsoft.com/office/powerpoint/2010/main" val="20004992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1106219"/>
            <a:ext cx="9144000" cy="4842864"/>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7200" b="1" dirty="0" smtClean="0">
                <a:latin typeface="Papyrus" charset="0"/>
              </a:rPr>
              <a:t>The Gospels</a:t>
            </a:r>
          </a:p>
          <a:p>
            <a:pPr>
              <a:lnSpc>
                <a:spcPct val="90000"/>
              </a:lnSpc>
              <a:defRPr/>
            </a:pPr>
            <a:endParaRPr lang="en-US" sz="5400" b="1" dirty="0" smtClean="0">
              <a:latin typeface="Papyrus" charset="0"/>
            </a:endParaRPr>
          </a:p>
          <a:p>
            <a:pPr>
              <a:lnSpc>
                <a:spcPct val="90000"/>
              </a:lnSpc>
              <a:defRPr/>
            </a:pPr>
            <a:r>
              <a:rPr lang="en-US" sz="5400" b="1" dirty="0" smtClean="0">
                <a:latin typeface="Papyrus" charset="0"/>
              </a:rPr>
              <a:t>Background </a:t>
            </a:r>
            <a:br>
              <a:rPr lang="en-US" sz="5400" b="1" dirty="0" smtClean="0">
                <a:latin typeface="Papyrus" charset="0"/>
              </a:rPr>
            </a:br>
            <a:r>
              <a:rPr lang="en-US" sz="5400" b="1" dirty="0" smtClean="0">
                <a:latin typeface="Papyrus" charset="0"/>
              </a:rPr>
              <a:t>to Jesus Christ’s </a:t>
            </a:r>
            <a:br>
              <a:rPr lang="en-US" sz="5400" b="1" dirty="0" smtClean="0">
                <a:latin typeface="Papyrus" charset="0"/>
              </a:rPr>
            </a:br>
            <a:r>
              <a:rPr lang="en-US" sz="5400" b="1" dirty="0" smtClean="0">
                <a:latin typeface="Papyrus" charset="0"/>
              </a:rPr>
              <a:t>Galilean Ministry</a:t>
            </a:r>
          </a:p>
          <a:p>
            <a:pPr>
              <a:lnSpc>
                <a:spcPct val="90000"/>
              </a:lnSpc>
              <a:defRPr/>
            </a:pPr>
            <a:endParaRPr lang="en-US" sz="5400" b="1" dirty="0" smtClean="0">
              <a:latin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image.ax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 y="457200"/>
            <a:ext cx="9146222" cy="5827450"/>
          </a:xfrm>
          <a:prstGeom prst="rect">
            <a:avLst/>
          </a:prstGeom>
        </p:spPr>
      </p:pic>
    </p:spTree>
    <p:extLst>
      <p:ext uri="{BB962C8B-B14F-4D97-AF65-F5344CB8AC3E}">
        <p14:creationId xmlns:p14="http://schemas.microsoft.com/office/powerpoint/2010/main" val="9958030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spTree>
    <p:extLst>
      <p:ext uri="{BB962C8B-B14F-4D97-AF65-F5344CB8AC3E}">
        <p14:creationId xmlns:p14="http://schemas.microsoft.com/office/powerpoint/2010/main" val="2595180593"/>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8932567-ancient-greek-gold-coin-alexander-the-great-3rd-century-b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5718"/>
            <a:ext cx="10312685" cy="6883718"/>
          </a:xfrm>
          <a:prstGeom prst="rect">
            <a:avLst/>
          </a:prstGeom>
        </p:spPr>
      </p:pic>
    </p:spTree>
    <p:extLst>
      <p:ext uri="{BB962C8B-B14F-4D97-AF65-F5344CB8AC3E}">
        <p14:creationId xmlns:p14="http://schemas.microsoft.com/office/powerpoint/2010/main" val="2197097449"/>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6958588948_ae6f54212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507" y="23247"/>
            <a:ext cx="4913893" cy="5920353"/>
          </a:xfrm>
          <a:prstGeom prst="rect">
            <a:avLst/>
          </a:prstGeom>
        </p:spPr>
      </p:pic>
    </p:spTree>
    <p:extLst>
      <p:ext uri="{BB962C8B-B14F-4D97-AF65-F5344CB8AC3E}">
        <p14:creationId xmlns:p14="http://schemas.microsoft.com/office/powerpoint/2010/main" val="3012299787"/>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6958588948_ae6f54212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507" y="23247"/>
            <a:ext cx="4913893" cy="5920353"/>
          </a:xfrm>
          <a:prstGeom prst="rect">
            <a:avLst/>
          </a:prstGeom>
        </p:spPr>
      </p:pic>
      <p:sp>
        <p:nvSpPr>
          <p:cNvPr id="4" name="Rectangle 2"/>
          <p:cNvSpPr>
            <a:spLocks noChangeArrowheads="1"/>
          </p:cNvSpPr>
          <p:nvPr/>
        </p:nvSpPr>
        <p:spPr bwMode="auto">
          <a:xfrm>
            <a:off x="0" y="55626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3600" dirty="0" smtClean="0">
                <a:solidFill>
                  <a:schemeClr val="tx2"/>
                </a:solidFill>
                <a:effectLst>
                  <a:outerShdw blurRad="50800" dist="38100" dir="8100000" algn="tr" rotWithShape="0">
                    <a:prstClr val="black">
                      <a:alpha val="40000"/>
                    </a:prstClr>
                  </a:outerShdw>
                </a:effectLst>
                <a:latin typeface="BI Frutiger BoldItalic" charset="0"/>
              </a:rPr>
              <a:t>Hellenism = Greek thought and culture</a:t>
            </a:r>
            <a:endParaRPr lang="en-US" sz="3600"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2614671786"/>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3978460402_48e26fc9d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520" y="-1"/>
            <a:ext cx="4548279" cy="6808801"/>
          </a:xfrm>
          <a:prstGeom prst="rect">
            <a:avLst/>
          </a:prstGeom>
        </p:spPr>
      </p:pic>
    </p:spTree>
    <p:extLst>
      <p:ext uri="{BB962C8B-B14F-4D97-AF65-F5344CB8AC3E}">
        <p14:creationId xmlns:p14="http://schemas.microsoft.com/office/powerpoint/2010/main" val="1372456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papers Rome_Csg_018_Roman_Forum_Reconstru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Tree>
    <p:extLst>
      <p:ext uri="{BB962C8B-B14F-4D97-AF65-F5344CB8AC3E}">
        <p14:creationId xmlns:p14="http://schemas.microsoft.com/office/powerpoint/2010/main" val="1415359251"/>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rdisGymnasium1February2003.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76400" y="-85298"/>
            <a:ext cx="12166913" cy="6909939"/>
          </a:xfrm>
          <a:prstGeom prst="rect">
            <a:avLst/>
          </a:prstGeom>
        </p:spPr>
      </p:pic>
    </p:spTree>
    <p:extLst>
      <p:ext uri="{BB962C8B-B14F-4D97-AF65-F5344CB8AC3E}">
        <p14:creationId xmlns:p14="http://schemas.microsoft.com/office/powerpoint/2010/main" val="3717617731"/>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nackte_griech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9" y="457200"/>
            <a:ext cx="9144000" cy="5787614"/>
          </a:xfrm>
          <a:prstGeom prst="rect">
            <a:avLst/>
          </a:prstGeom>
        </p:spPr>
      </p:pic>
    </p:spTree>
    <p:extLst>
      <p:ext uri="{BB962C8B-B14F-4D97-AF65-F5344CB8AC3E}">
        <p14:creationId xmlns:p14="http://schemas.microsoft.com/office/powerpoint/2010/main" val="3599644741"/>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rash_-_Hippodrome_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9378204"/>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Isaiah 9:1-2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  </a:t>
            </a:r>
            <a:r>
              <a:rPr lang="en-US" sz="3200" dirty="0">
                <a:latin typeface="Frutiger 57Cn"/>
                <a:cs typeface="Frutiger 57Cn"/>
              </a:rPr>
              <a:t>. . . The land of </a:t>
            </a:r>
            <a:r>
              <a:rPr lang="en-US" sz="3200" dirty="0" err="1">
                <a:latin typeface="Frutiger 57Cn"/>
                <a:cs typeface="Frutiger 57Cn"/>
              </a:rPr>
              <a:t>Zebulun</a:t>
            </a:r>
            <a:r>
              <a:rPr lang="en-US" sz="3200" dirty="0">
                <a:latin typeface="Frutiger 57Cn"/>
                <a:cs typeface="Frutiger 57Cn"/>
              </a:rPr>
              <a:t> and the land of Naphtali . . . By the way of the sea, beyond the Jordan, in Galilee of the Gentiles.</a:t>
            </a:r>
            <a:br>
              <a:rPr lang="en-US" sz="3200" dirty="0">
                <a:latin typeface="Frutiger 57Cn"/>
                <a:cs typeface="Frutiger 57Cn"/>
              </a:rPr>
            </a:br>
            <a:r>
              <a:rPr lang="en-US" sz="3200" dirty="0">
                <a:latin typeface="Frutiger 57Cn"/>
                <a:cs typeface="Frutiger 57Cn"/>
              </a:rPr>
              <a:t>2  The people who walked in darkness have seen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 </a:t>
            </a:r>
            <a:r>
              <a:rPr lang="en-US" sz="3200" dirty="0">
                <a:latin typeface="Frutiger 57Cn"/>
                <a:cs typeface="Frutiger 57Cn"/>
              </a:rPr>
              <a:t>great light; those who dwelt in the land of the shadow of death, upon them a light has shined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584310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yr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144814" cy="6858000"/>
          </a:xfrm>
          <a:prstGeom prst="rect">
            <a:avLst/>
          </a:prstGeom>
        </p:spPr>
      </p:pic>
    </p:spTree>
    <p:extLst>
      <p:ext uri="{BB962C8B-B14F-4D97-AF65-F5344CB8AC3E}">
        <p14:creationId xmlns:p14="http://schemas.microsoft.com/office/powerpoint/2010/main" val="3661826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man-theatre-Jera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2157819"/>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regos_actors_MAN_Napoli_Inv99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1" y="-2137931"/>
            <a:ext cx="9133379" cy="9016658"/>
          </a:xfrm>
          <a:prstGeom prst="rect">
            <a:avLst/>
          </a:prstGeom>
        </p:spPr>
      </p:pic>
    </p:spTree>
    <p:extLst>
      <p:ext uri="{BB962C8B-B14F-4D97-AF65-F5344CB8AC3E}">
        <p14:creationId xmlns:p14="http://schemas.microsoft.com/office/powerpoint/2010/main" val="2486779392"/>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le_dei_templi_(tone-mapping)_I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3046171"/>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1023.jpg"/>
          <p:cNvPicPr>
            <a:picLocks noChangeAspect="1"/>
          </p:cNvPicPr>
          <p:nvPr/>
        </p:nvPicPr>
        <p:blipFill rotWithShape="1">
          <a:blip r:embed="rId2">
            <a:extLst>
              <a:ext uri="{28A0092B-C50C-407E-A947-70E740481C1C}">
                <a14:useLocalDpi xmlns:a14="http://schemas.microsoft.com/office/drawing/2010/main" val="0"/>
              </a:ext>
            </a:extLst>
          </a:blip>
          <a:srcRect b="12620"/>
          <a:stretch/>
        </p:blipFill>
        <p:spPr>
          <a:xfrm>
            <a:off x="-15131" y="304800"/>
            <a:ext cx="9075760" cy="5947798"/>
          </a:xfrm>
          <a:prstGeom prst="rect">
            <a:avLst/>
          </a:prstGeom>
        </p:spPr>
      </p:pic>
    </p:spTree>
    <p:extLst>
      <p:ext uri="{BB962C8B-B14F-4D97-AF65-F5344CB8AC3E}">
        <p14:creationId xmlns:p14="http://schemas.microsoft.com/office/powerpoint/2010/main" val="2100932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alma90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04800"/>
            <a:ext cx="13201930" cy="6147149"/>
          </a:xfrm>
          <a:prstGeom prst="rect">
            <a:avLst/>
          </a:prstGeom>
        </p:spPr>
      </p:pic>
    </p:spTree>
    <p:extLst>
      <p:ext uri="{BB962C8B-B14F-4D97-AF65-F5344CB8AC3E}">
        <p14:creationId xmlns:p14="http://schemas.microsoft.com/office/powerpoint/2010/main" val="3191984809"/>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Sacrifice_boar_Louvre_G1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884"/>
            <a:ext cx="6892290" cy="6858000"/>
          </a:xfrm>
          <a:prstGeom prst="rect">
            <a:avLst/>
          </a:prstGeom>
        </p:spPr>
      </p:pic>
    </p:spTree>
    <p:extLst>
      <p:ext uri="{BB962C8B-B14F-4D97-AF65-F5344CB8AC3E}">
        <p14:creationId xmlns:p14="http://schemas.microsoft.com/office/powerpoint/2010/main" val="2457971884"/>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05627" cy="5278177"/>
          </a:xfrm>
          <a:prstGeom prst="rect">
            <a:avLst/>
          </a:prstGeom>
        </p:spPr>
      </p:pic>
    </p:spTree>
    <p:extLst>
      <p:ext uri="{BB962C8B-B14F-4D97-AF65-F5344CB8AC3E}">
        <p14:creationId xmlns:p14="http://schemas.microsoft.com/office/powerpoint/2010/main" val="2612397979"/>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p:txBody>
          <a:bodyPr/>
          <a:lstStyle/>
          <a:p>
            <a:pPr eaLnBrk="1" hangingPunct="1"/>
            <a:endParaRPr lang="en-US" sz="2400" smtClean="0"/>
          </a:p>
        </p:txBody>
      </p:sp>
      <p:pic>
        <p:nvPicPr>
          <p:cNvPr id="120834" name="Picture 3" descr="Sea of Galilee northern shore"/>
          <p:cNvPicPr preferRelativeResize="0">
            <a:picLocks noChangeAspect="1" noChangeArrowheads="1"/>
          </p:cNvPicPr>
          <p:nvPr>
            <p:custDataLst>
              <p:tags r:id="rId1"/>
            </p:custDataLst>
          </p:nvPr>
        </p:nvPicPr>
        <p:blipFill>
          <a:blip r:embed="rId4"/>
          <a:srcRect/>
          <a:stretch>
            <a:fillRect/>
          </a:stretch>
        </p:blipFill>
        <p:spPr bwMode="auto">
          <a:xfrm>
            <a:off x="0" y="0"/>
            <a:ext cx="9144000" cy="6864759"/>
          </a:xfrm>
          <a:prstGeom prst="rect">
            <a:avLst/>
          </a:prstGeom>
          <a:noFill/>
          <a:ln w="9525">
            <a:noFill/>
            <a:miter lim="800000"/>
            <a:headEnd/>
            <a:tailEnd/>
          </a:ln>
        </p:spPr>
      </p:pic>
      <p:sp>
        <p:nvSpPr>
          <p:cNvPr id="348164" name="Text Box 4"/>
          <p:cNvSpPr txBox="1">
            <a:spLocks noChangeArrowheads="1"/>
          </p:cNvSpPr>
          <p:nvPr/>
        </p:nvSpPr>
        <p:spPr bwMode="auto">
          <a:xfrm>
            <a:off x="0" y="6394450"/>
            <a:ext cx="9144000" cy="457200"/>
          </a:xfrm>
          <a:prstGeom prst="rect">
            <a:avLst/>
          </a:prstGeom>
        </p:spPr>
        <p:txBody>
          <a:bodyPr/>
          <a:lstStyle/>
          <a:p>
            <a:pPr algn="ctr">
              <a:lnSpc>
                <a:spcPct val="90000"/>
              </a:lnSpc>
              <a:defRPr/>
            </a:pPr>
            <a:r>
              <a:rPr lang="en-US" sz="2200" dirty="0">
                <a:solidFill>
                  <a:schemeClr val="bg1"/>
                </a:solidFill>
                <a:effectLst>
                  <a:glow rad="76200">
                    <a:schemeClr val="tx1">
                      <a:alpha val="60000"/>
                    </a:schemeClr>
                  </a:glow>
                </a:effectLst>
                <a:latin typeface="Calibri" pitchFamily="34" charset="0"/>
                <a:cs typeface="Calibri" pitchFamily="34" charset="0"/>
              </a:rPr>
              <a:t>Sea of Galilee northern shore</a:t>
            </a:r>
          </a:p>
        </p:txBody>
      </p:sp>
    </p:spTree>
    <p:extLst>
      <p:ext uri="{BB962C8B-B14F-4D97-AF65-F5344CB8AC3E}">
        <p14:creationId xmlns:p14="http://schemas.microsoft.com/office/powerpoint/2010/main" val="2694485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6-prodigal-s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05968"/>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4:13-16 / Isaiah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9:1-2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13 </a:t>
            </a:r>
            <a:r>
              <a:rPr lang="en-US" sz="3200" dirty="0" smtClean="0">
                <a:latin typeface="Frutiger 57Cn"/>
                <a:cs typeface="Frutiger 57Cn"/>
              </a:rPr>
              <a:t> And </a:t>
            </a:r>
            <a:r>
              <a:rPr lang="en-US" sz="3200" dirty="0">
                <a:latin typeface="Frutiger 57Cn"/>
                <a:cs typeface="Frutiger 57Cn"/>
              </a:rPr>
              <a:t>leaving Nazareth, He came and dwelt in Capernaum, which is by the sea, in the regions of </a:t>
            </a:r>
            <a:r>
              <a:rPr lang="en-US" sz="3200" dirty="0" err="1">
                <a:latin typeface="Frutiger 57Cn"/>
                <a:cs typeface="Frutiger 57Cn"/>
              </a:rPr>
              <a:t>Zebulun</a:t>
            </a:r>
            <a:r>
              <a:rPr lang="en-US" sz="3200" dirty="0">
                <a:latin typeface="Frutiger 57Cn"/>
                <a:cs typeface="Frutiger 57Cn"/>
              </a:rPr>
              <a:t> and Naphtali,</a:t>
            </a:r>
            <a:br>
              <a:rPr lang="en-US" sz="3200" dirty="0">
                <a:latin typeface="Frutiger 57Cn"/>
                <a:cs typeface="Frutiger 57Cn"/>
              </a:rPr>
            </a:br>
            <a:r>
              <a:rPr lang="en-US" sz="3200" dirty="0">
                <a:latin typeface="Frutiger 57Cn"/>
                <a:cs typeface="Frutiger 57Cn"/>
              </a:rPr>
              <a:t>14 </a:t>
            </a:r>
            <a:r>
              <a:rPr lang="en-US" sz="3200" dirty="0" smtClean="0">
                <a:latin typeface="Frutiger 57Cn"/>
                <a:cs typeface="Frutiger 57Cn"/>
              </a:rPr>
              <a:t> that </a:t>
            </a:r>
            <a:r>
              <a:rPr lang="en-US" sz="3200" dirty="0">
                <a:latin typeface="Frutiger 57Cn"/>
                <a:cs typeface="Frutiger 57Cn"/>
              </a:rPr>
              <a:t>it might be fulfilled which was spoken by Isaiah the prophet, saying:</a:t>
            </a:r>
            <a:br>
              <a:rPr lang="en-US" sz="3200" dirty="0">
                <a:latin typeface="Frutiger 57Cn"/>
                <a:cs typeface="Frutiger 57Cn"/>
              </a:rPr>
            </a:br>
            <a:r>
              <a:rPr lang="en-US" sz="3200" dirty="0">
                <a:latin typeface="Frutiger 57Cn"/>
                <a:cs typeface="Frutiger 57Cn"/>
              </a:rPr>
              <a:t>15 </a:t>
            </a:r>
            <a:r>
              <a:rPr lang="en-US" sz="3200" dirty="0" smtClean="0">
                <a:latin typeface="Frutiger 57Cn"/>
                <a:cs typeface="Frutiger 57Cn"/>
              </a:rPr>
              <a:t> “</a:t>
            </a:r>
            <a:r>
              <a:rPr lang="en-US" sz="3200" dirty="0">
                <a:latin typeface="Frutiger 57Cn"/>
                <a:cs typeface="Frutiger 57Cn"/>
              </a:rPr>
              <a:t>The land of </a:t>
            </a:r>
            <a:r>
              <a:rPr lang="en-US" sz="3200" dirty="0" err="1">
                <a:latin typeface="Frutiger 57Cn"/>
                <a:cs typeface="Frutiger 57Cn"/>
              </a:rPr>
              <a:t>Zebulun</a:t>
            </a:r>
            <a:r>
              <a:rPr lang="en-US" sz="3200" dirty="0">
                <a:latin typeface="Frutiger 57Cn"/>
                <a:cs typeface="Frutiger 57Cn"/>
              </a:rPr>
              <a:t> and the land of Naphtali, </a:t>
            </a:r>
            <a:r>
              <a:rPr lang="en-US" sz="3200" dirty="0" smtClean="0">
                <a:latin typeface="Frutiger 57Cn"/>
                <a:cs typeface="Frutiger 57Cn"/>
              </a:rPr>
              <a:t>by </a:t>
            </a:r>
            <a:r>
              <a:rPr lang="en-US" sz="3200" dirty="0">
                <a:latin typeface="Frutiger 57Cn"/>
                <a:cs typeface="Frutiger 57Cn"/>
              </a:rPr>
              <a:t>the way of the sea, beyond the Jordan, Galilee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the Gentiles:</a:t>
            </a:r>
            <a:br>
              <a:rPr lang="en-US" sz="3200" dirty="0">
                <a:latin typeface="Frutiger 57Cn"/>
                <a:cs typeface="Frutiger 57Cn"/>
              </a:rPr>
            </a:br>
            <a:r>
              <a:rPr lang="en-US" sz="3200" dirty="0">
                <a:latin typeface="Frutiger 57Cn"/>
                <a:cs typeface="Frutiger 57Cn"/>
              </a:rPr>
              <a:t>16 </a:t>
            </a:r>
            <a:r>
              <a:rPr lang="en-US" sz="3200" dirty="0" smtClean="0">
                <a:latin typeface="Frutiger 57Cn"/>
                <a:cs typeface="Frutiger 57Cn"/>
              </a:rPr>
              <a:t> The </a:t>
            </a:r>
            <a:r>
              <a:rPr lang="en-US" sz="3200" dirty="0">
                <a:latin typeface="Frutiger 57Cn"/>
                <a:cs typeface="Frutiger 57Cn"/>
              </a:rPr>
              <a:t>people who sat in darkness have seen a great light, </a:t>
            </a:r>
            <a:r>
              <a:rPr lang="en-US" sz="3200" dirty="0" smtClean="0">
                <a:latin typeface="Frutiger 57Cn"/>
                <a:cs typeface="Frutiger 57Cn"/>
              </a:rPr>
              <a:t>and </a:t>
            </a:r>
            <a:r>
              <a:rPr lang="en-US" sz="3200" dirty="0">
                <a:latin typeface="Frutiger 57Cn"/>
                <a:cs typeface="Frutiger 57Cn"/>
              </a:rPr>
              <a:t>upon those who sat in the region and shadow of death Light has dawned.</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3355336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Prodigal-Son-Pi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70357"/>
          </a:xfrm>
          <a:prstGeom prst="rect">
            <a:avLst/>
          </a:prstGeom>
        </p:spPr>
      </p:pic>
    </p:spTree>
    <p:extLst>
      <p:ext uri="{BB962C8B-B14F-4D97-AF65-F5344CB8AC3E}">
        <p14:creationId xmlns:p14="http://schemas.microsoft.com/office/powerpoint/2010/main" val="3546150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spTree>
    <p:extLst>
      <p:ext uri="{BB962C8B-B14F-4D97-AF65-F5344CB8AC3E}">
        <p14:creationId xmlns:p14="http://schemas.microsoft.com/office/powerpoint/2010/main" val="3786085588"/>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2" name="Picture 1" descr="exile1316142048004.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 y="0"/>
            <a:ext cx="11201400" cy="6820749"/>
          </a:xfrm>
          <a:prstGeom prst="rect">
            <a:avLst/>
          </a:prstGeom>
        </p:spPr>
      </p:pic>
    </p:spTree>
    <p:extLst>
      <p:ext uri="{BB962C8B-B14F-4D97-AF65-F5344CB8AC3E}">
        <p14:creationId xmlns:p14="http://schemas.microsoft.com/office/powerpoint/2010/main" val="2780838062"/>
      </p:ext>
    </p:extLst>
  </p:cSld>
  <p:clrMapOvr>
    <a:masterClrMapping/>
  </p:clrMapOvr>
  <p:transition xmlns:p14="http://schemas.microsoft.com/office/powerpoint/2010/mai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babyl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10972800" cy="6858000"/>
          </a:xfrm>
          <a:prstGeom prst="rect">
            <a:avLst/>
          </a:prstGeom>
        </p:spPr>
      </p:pic>
    </p:spTree>
    <p:extLst>
      <p:ext uri="{BB962C8B-B14F-4D97-AF65-F5344CB8AC3E}">
        <p14:creationId xmlns:p14="http://schemas.microsoft.com/office/powerpoint/2010/main" val="220572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1447869017"/>
      </p:ext>
    </p:extLst>
  </p:cSld>
  <p:clrMapOvr>
    <a:masterClrMapping/>
  </p:clrMapOvr>
  <p:transition xmlns:p14="http://schemas.microsoft.com/office/powerpoint/2010/mai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21-Capernum-Reconstruction-CourtyardHouse.jpg"/>
          <p:cNvPicPr>
            <a:picLocks noChangeAspect="1"/>
          </p:cNvPicPr>
          <p:nvPr/>
        </p:nvPicPr>
        <p:blipFill rotWithShape="1">
          <a:blip r:embed="rId2">
            <a:extLst>
              <a:ext uri="{28A0092B-C50C-407E-A947-70E740481C1C}">
                <a14:useLocalDpi xmlns:a14="http://schemas.microsoft.com/office/drawing/2010/main" val="0"/>
              </a:ext>
            </a:extLst>
          </a:blip>
          <a:srcRect l="1738" t="2977" r="1938" b="14675"/>
          <a:stretch/>
        </p:blipFill>
        <p:spPr>
          <a:xfrm>
            <a:off x="0" y="457200"/>
            <a:ext cx="9144000" cy="5868489"/>
          </a:xfrm>
          <a:prstGeom prst="rect">
            <a:avLst/>
          </a:prstGeom>
        </p:spPr>
      </p:pic>
    </p:spTree>
    <p:extLst>
      <p:ext uri="{BB962C8B-B14F-4D97-AF65-F5344CB8AC3E}">
        <p14:creationId xmlns:p14="http://schemas.microsoft.com/office/powerpoint/2010/main" val="625059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Capernaum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3" y="609600"/>
            <a:ext cx="9153897" cy="5638800"/>
          </a:xfrm>
          <a:prstGeom prst="rect">
            <a:avLst/>
          </a:prstGeom>
        </p:spPr>
      </p:pic>
    </p:spTree>
    <p:extLst>
      <p:ext uri="{BB962C8B-B14F-4D97-AF65-F5344CB8AC3E}">
        <p14:creationId xmlns:p14="http://schemas.microsoft.com/office/powerpoint/2010/main" val="25369728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hidden="1"/>
          <p:cNvSpPr>
            <a:spLocks noGrp="1" noChangeArrowheads="1"/>
          </p:cNvSpPr>
          <p:nvPr>
            <p:ph type="title"/>
          </p:nvPr>
        </p:nvSpPr>
        <p:spPr/>
        <p:txBody>
          <a:bodyPr/>
          <a:lstStyle/>
          <a:p>
            <a:pPr eaLnBrk="1" hangingPunct="1"/>
            <a:endParaRPr lang="en-US" smtClean="0"/>
          </a:p>
        </p:txBody>
      </p:sp>
      <p:pic>
        <p:nvPicPr>
          <p:cNvPr id="98306" name="Picture 3" descr="Galilee shoreline closeup, tb n052000 sr"/>
          <p:cNvPicPr preferRelativeResize="0">
            <a:picLocks noChangeAspect="1" noChangeArrowheads="1"/>
          </p:cNvPicPr>
          <p:nvPr>
            <p:custDataLst>
              <p:tags r:id="rId1"/>
            </p:custDataLst>
          </p:nvPr>
        </p:nvPicPr>
        <p:blipFill>
          <a:blip r:embed="rId4"/>
          <a:srcRect/>
          <a:stretch>
            <a:fillRect/>
          </a:stretch>
        </p:blipFill>
        <p:spPr bwMode="auto">
          <a:xfrm>
            <a:off x="-31750" y="-23813"/>
            <a:ext cx="9207500" cy="6905626"/>
          </a:xfrm>
          <a:prstGeom prst="rect">
            <a:avLst/>
          </a:prstGeom>
          <a:noFill/>
          <a:ln w="101600" cmpd="thinThick">
            <a:noFill/>
            <a:miter lim="800000"/>
            <a:headEnd/>
            <a:tailEnd/>
          </a:ln>
        </p:spPr>
      </p:pic>
      <p:sp>
        <p:nvSpPr>
          <p:cNvPr id="167940" name="Text Box 4"/>
          <p:cNvSpPr txBox="1">
            <a:spLocks noChangeArrowheads="1"/>
          </p:cNvSpPr>
          <p:nvPr/>
        </p:nvSpPr>
        <p:spPr bwMode="auto">
          <a:xfrm>
            <a:off x="0" y="6400800"/>
            <a:ext cx="9144000" cy="457200"/>
          </a:xfrm>
          <a:prstGeom prst="rect">
            <a:avLst/>
          </a:prstGeom>
        </p:spPr>
        <p:txBody>
          <a:bodyPr/>
          <a:lstStyle/>
          <a:p>
            <a:pPr algn="ctr">
              <a:lnSpc>
                <a:spcPct val="90000"/>
              </a:lnSpc>
              <a:defRPr/>
            </a:pPr>
            <a:r>
              <a:rPr lang="en-US" sz="2200" dirty="0">
                <a:solidFill>
                  <a:schemeClr val="bg1"/>
                </a:solidFill>
                <a:effectLst>
                  <a:glow rad="76200">
                    <a:schemeClr val="tx1">
                      <a:alpha val="60000"/>
                    </a:schemeClr>
                  </a:glow>
                </a:effectLst>
                <a:latin typeface="Calibri" pitchFamily="34" charset="0"/>
                <a:cs typeface="Calibri" pitchFamily="34" charset="0"/>
              </a:rPr>
              <a:t>Sea of Galilee shoreline from </a:t>
            </a:r>
            <a:r>
              <a:rPr lang="en-US" sz="2200" dirty="0" err="1">
                <a:solidFill>
                  <a:schemeClr val="bg1"/>
                </a:solidFill>
                <a:effectLst>
                  <a:glow rad="76200">
                    <a:schemeClr val="tx1">
                      <a:alpha val="60000"/>
                    </a:schemeClr>
                  </a:glow>
                </a:effectLst>
                <a:latin typeface="Calibri" pitchFamily="34" charset="0"/>
                <a:cs typeface="Calibri" pitchFamily="34" charset="0"/>
              </a:rPr>
              <a:t>Arbel</a:t>
            </a:r>
            <a:endParaRPr lang="en-US" sz="2200" dirty="0">
              <a:solidFill>
                <a:schemeClr val="bg1"/>
              </a:solidFill>
              <a:effectLst>
                <a:glow rad="76200">
                  <a:schemeClr val="tx1">
                    <a:alpha val="60000"/>
                  </a:schemeClr>
                </a:glow>
              </a:effectLst>
              <a:latin typeface="Calibri" pitchFamily="34" charset="0"/>
              <a:cs typeface="Calibri" pitchFamily="34" charset="0"/>
            </a:endParaRPr>
          </a:p>
        </p:txBody>
      </p:sp>
      <p:sp>
        <p:nvSpPr>
          <p:cNvPr id="167941" name="Text Box 5"/>
          <p:cNvSpPr txBox="1">
            <a:spLocks noChangeArrowheads="1"/>
          </p:cNvSpPr>
          <p:nvPr/>
        </p:nvSpPr>
        <p:spPr bwMode="auto">
          <a:xfrm>
            <a:off x="4953000" y="2438400"/>
            <a:ext cx="1394934" cy="40011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glow rad="76200">
                    <a:schemeClr val="tx1">
                      <a:alpha val="60000"/>
                    </a:schemeClr>
                  </a:glow>
                </a:effectLst>
                <a:latin typeface="Calibri" pitchFamily="34" charset="0"/>
                <a:cs typeface="Calibri" pitchFamily="34" charset="0"/>
              </a:rPr>
              <a:t>Capernaum</a:t>
            </a:r>
          </a:p>
        </p:txBody>
      </p:sp>
      <p:sp>
        <p:nvSpPr>
          <p:cNvPr id="167942" name="Text Box 6"/>
          <p:cNvSpPr txBox="1">
            <a:spLocks noChangeArrowheads="1"/>
          </p:cNvSpPr>
          <p:nvPr/>
        </p:nvSpPr>
        <p:spPr bwMode="auto">
          <a:xfrm>
            <a:off x="3494046" y="3657600"/>
            <a:ext cx="926023" cy="400110"/>
          </a:xfrm>
          <a:prstGeom prst="rect">
            <a:avLst/>
          </a:prstGeom>
          <a:noFill/>
          <a:ln w="9525">
            <a:noFill/>
            <a:miter lim="800000"/>
            <a:headEnd/>
            <a:tailEnd/>
          </a:ln>
          <a:effectLst/>
        </p:spPr>
        <p:txBody>
          <a:bodyPr wrap="none">
            <a:spAutoFit/>
          </a:bodyPr>
          <a:lstStyle/>
          <a:p>
            <a:pPr>
              <a:defRPr/>
            </a:pPr>
            <a:r>
              <a:rPr lang="en-US" sz="2000" dirty="0" err="1">
                <a:solidFill>
                  <a:schemeClr val="bg1"/>
                </a:solidFill>
                <a:effectLst>
                  <a:glow rad="76200">
                    <a:schemeClr val="tx1">
                      <a:alpha val="60000"/>
                    </a:schemeClr>
                  </a:glow>
                </a:effectLst>
                <a:latin typeface="Calibri" pitchFamily="34" charset="0"/>
                <a:cs typeface="Calibri" pitchFamily="34" charset="0"/>
              </a:rPr>
              <a:t>Tabgha</a:t>
            </a:r>
            <a:endParaRPr lang="en-US" sz="2000" dirty="0">
              <a:solidFill>
                <a:schemeClr val="bg1"/>
              </a:solidFill>
              <a:effectLst>
                <a:glow rad="76200">
                  <a:schemeClr val="tx1">
                    <a:alpha val="60000"/>
                  </a:schemeClr>
                </a:glow>
              </a:effectLst>
              <a:latin typeface="Calibri" pitchFamily="34" charset="0"/>
              <a:cs typeface="Calibri" pitchFamily="34" charset="0"/>
            </a:endParaRPr>
          </a:p>
        </p:txBody>
      </p:sp>
      <p:sp>
        <p:nvSpPr>
          <p:cNvPr id="167943" name="Text Box 7"/>
          <p:cNvSpPr txBox="1">
            <a:spLocks noChangeArrowheads="1"/>
          </p:cNvSpPr>
          <p:nvPr/>
        </p:nvSpPr>
        <p:spPr bwMode="auto">
          <a:xfrm>
            <a:off x="838200" y="2286000"/>
            <a:ext cx="2003305" cy="40011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glow rad="76200">
                    <a:schemeClr val="tx1">
                      <a:alpha val="60000"/>
                    </a:schemeClr>
                  </a:glow>
                </a:effectLst>
                <a:latin typeface="Calibri" pitchFamily="34" charset="0"/>
                <a:cs typeface="Calibri" pitchFamily="34" charset="0"/>
              </a:rPr>
              <a:t>Mt. of Beatitudes</a:t>
            </a:r>
          </a:p>
        </p:txBody>
      </p:sp>
      <p:sp>
        <p:nvSpPr>
          <p:cNvPr id="167944" name="Text Box 8"/>
          <p:cNvSpPr txBox="1">
            <a:spLocks noChangeArrowheads="1"/>
          </p:cNvSpPr>
          <p:nvPr/>
        </p:nvSpPr>
        <p:spPr bwMode="auto">
          <a:xfrm>
            <a:off x="7620000" y="1962090"/>
            <a:ext cx="1214050" cy="40011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glow rad="76200">
                    <a:schemeClr val="tx1">
                      <a:alpha val="60000"/>
                    </a:schemeClr>
                  </a:glow>
                </a:effectLst>
                <a:latin typeface="Calibri" pitchFamily="34" charset="0"/>
                <a:cs typeface="Calibri" pitchFamily="34" charset="0"/>
              </a:rPr>
              <a:t>Bethsaida</a:t>
            </a:r>
          </a:p>
        </p:txBody>
      </p:sp>
      <p:sp>
        <p:nvSpPr>
          <p:cNvPr id="167945" name="Text Box 9"/>
          <p:cNvSpPr txBox="1">
            <a:spLocks noChangeArrowheads="1"/>
          </p:cNvSpPr>
          <p:nvPr/>
        </p:nvSpPr>
        <p:spPr bwMode="auto">
          <a:xfrm>
            <a:off x="1447800" y="5390641"/>
            <a:ext cx="2234971" cy="400110"/>
          </a:xfrm>
          <a:prstGeom prst="rect">
            <a:avLst/>
          </a:prstGeom>
          <a:noFill/>
          <a:ln w="9525">
            <a:noFill/>
            <a:miter lim="800000"/>
            <a:headEnd/>
            <a:tailEnd/>
          </a:ln>
          <a:effectLst/>
        </p:spPr>
        <p:txBody>
          <a:bodyPr wrap="none">
            <a:spAutoFit/>
          </a:bodyPr>
          <a:lstStyle/>
          <a:p>
            <a:pPr>
              <a:defRPr/>
            </a:pPr>
            <a:r>
              <a:rPr lang="en-US" sz="2000" dirty="0" smtClean="0">
                <a:solidFill>
                  <a:schemeClr val="bg1"/>
                </a:solidFill>
                <a:effectLst>
                  <a:glow rad="76200">
                    <a:schemeClr val="tx1">
                      <a:alpha val="60000"/>
                    </a:schemeClr>
                  </a:glow>
                </a:effectLst>
                <a:latin typeface="Calibri" pitchFamily="34" charset="0"/>
                <a:cs typeface="Calibri" pitchFamily="34" charset="0"/>
              </a:rPr>
              <a:t>Plain of Gennesaret</a:t>
            </a:r>
            <a:endParaRPr lang="en-US" sz="2000" dirty="0">
              <a:solidFill>
                <a:schemeClr val="bg1"/>
              </a:solidFill>
              <a:effectLst>
                <a:glow rad="76200">
                  <a:schemeClr val="tx1">
                    <a:alpha val="60000"/>
                  </a:schemeClr>
                </a:glow>
              </a:effectLst>
              <a:latin typeface="Calibri" pitchFamily="34" charset="0"/>
              <a:cs typeface="Calibri" pitchFamily="34" charset="0"/>
            </a:endParaRPr>
          </a:p>
        </p:txBody>
      </p:sp>
      <p:sp>
        <p:nvSpPr>
          <p:cNvPr id="167946" name="Text Box 10"/>
          <p:cNvSpPr txBox="1">
            <a:spLocks noChangeArrowheads="1"/>
          </p:cNvSpPr>
          <p:nvPr/>
        </p:nvSpPr>
        <p:spPr bwMode="auto">
          <a:xfrm>
            <a:off x="4876800" y="990600"/>
            <a:ext cx="1644233" cy="400110"/>
          </a:xfrm>
          <a:prstGeom prst="rect">
            <a:avLst/>
          </a:prstGeom>
          <a:noFill/>
          <a:ln w="9525">
            <a:noFill/>
            <a:miter lim="800000"/>
            <a:headEnd/>
            <a:tailEnd/>
          </a:ln>
          <a:effectLst/>
        </p:spPr>
        <p:txBody>
          <a:bodyPr wrap="none">
            <a:spAutoFit/>
          </a:bodyPr>
          <a:lstStyle/>
          <a:p>
            <a:pPr>
              <a:defRPr/>
            </a:pPr>
            <a:r>
              <a:rPr lang="en-US" sz="2000" dirty="0">
                <a:solidFill>
                  <a:schemeClr val="bg1"/>
                </a:solidFill>
                <a:effectLst>
                  <a:glow rad="76200">
                    <a:schemeClr val="tx1">
                      <a:alpha val="60000"/>
                    </a:schemeClr>
                  </a:glow>
                </a:effectLst>
                <a:latin typeface="Calibri" pitchFamily="34" charset="0"/>
                <a:cs typeface="Calibri" pitchFamily="34" charset="0"/>
              </a:rPr>
              <a:t>Golan Heights</a:t>
            </a:r>
          </a:p>
        </p:txBody>
      </p:sp>
      <p:sp>
        <p:nvSpPr>
          <p:cNvPr id="167947" name="Line 11"/>
          <p:cNvSpPr>
            <a:spLocks noChangeShapeType="1"/>
          </p:cNvSpPr>
          <p:nvPr/>
        </p:nvSpPr>
        <p:spPr bwMode="auto">
          <a:xfrm flipH="1" flipV="1">
            <a:off x="3200400" y="3733800"/>
            <a:ext cx="304800" cy="1524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dirty="0">
              <a:latin typeface="Calibri" pitchFamily="34" charset="0"/>
              <a:cs typeface="+mn-cs"/>
            </a:endParaRPr>
          </a:p>
        </p:txBody>
      </p:sp>
      <p:sp>
        <p:nvSpPr>
          <p:cNvPr id="167948" name="Line 12"/>
          <p:cNvSpPr>
            <a:spLocks noChangeShapeType="1"/>
          </p:cNvSpPr>
          <p:nvPr/>
        </p:nvSpPr>
        <p:spPr bwMode="auto">
          <a:xfrm>
            <a:off x="1905000" y="2667000"/>
            <a:ext cx="152400" cy="3810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dirty="0">
              <a:latin typeface="Calibri" pitchFamily="34" charset="0"/>
              <a:cs typeface="+mn-cs"/>
            </a:endParaRPr>
          </a:p>
        </p:txBody>
      </p:sp>
      <p:sp>
        <p:nvSpPr>
          <p:cNvPr id="167949" name="Line 13"/>
          <p:cNvSpPr>
            <a:spLocks noChangeShapeType="1"/>
          </p:cNvSpPr>
          <p:nvPr/>
        </p:nvSpPr>
        <p:spPr bwMode="auto">
          <a:xfrm>
            <a:off x="5867400" y="2819400"/>
            <a:ext cx="152400" cy="3810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dirty="0">
              <a:latin typeface="Calibri" pitchFamily="34" charset="0"/>
              <a:cs typeface="+mn-cs"/>
            </a:endParaRPr>
          </a:p>
        </p:txBody>
      </p:sp>
      <p:sp>
        <p:nvSpPr>
          <p:cNvPr id="167950" name="Line 14"/>
          <p:cNvSpPr>
            <a:spLocks noChangeShapeType="1"/>
          </p:cNvSpPr>
          <p:nvPr/>
        </p:nvSpPr>
        <p:spPr bwMode="auto">
          <a:xfrm flipH="1">
            <a:off x="7696200" y="2362200"/>
            <a:ext cx="228600" cy="228600"/>
          </a:xfrm>
          <a:prstGeom prst="line">
            <a:avLst/>
          </a:prstGeom>
          <a:noFill/>
          <a:ln w="22225" cap="flat" cmpd="sng" algn="ctr">
            <a:solidFill>
              <a:schemeClr val="bg1"/>
            </a:solidFill>
            <a:prstDash val="solid"/>
            <a:round/>
            <a:headEnd type="none" w="med" len="med"/>
            <a:tailEnd type="triangle" w="med" len="med"/>
          </a:ln>
          <a:effectLst>
            <a:glow rad="50800">
              <a:schemeClr val="tx1">
                <a:alpha val="60000"/>
              </a:schemeClr>
            </a:glow>
          </a:effectLst>
        </p:spPr>
        <p:txBody>
          <a:bodyPr/>
          <a:lstStyle/>
          <a:p>
            <a:pPr>
              <a:defRPr/>
            </a:pPr>
            <a:endParaRPr lang="en-US" dirty="0">
              <a:latin typeface="Calibri" pitchFamily="34" charset="0"/>
              <a:cs typeface="+mn-cs"/>
            </a:endParaRPr>
          </a:p>
        </p:txBody>
      </p:sp>
    </p:spTree>
    <p:extLst>
      <p:ext uri="{BB962C8B-B14F-4D97-AF65-F5344CB8AC3E}">
        <p14:creationId xmlns:p14="http://schemas.microsoft.com/office/powerpoint/2010/main" val="3336182372"/>
      </p:ext>
    </p:extLst>
  </p:cSld>
  <p:clrMapOvr>
    <a:masterClrMapping/>
  </p:clrMapOvr>
  <p:transition xmlns:p14="http://schemas.microsoft.com/office/powerpoint/2010/mai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3000302028"/>
      </p:ext>
    </p:extLst>
  </p:cSld>
  <p:clrMapOvr>
    <a:masterClrMapping/>
  </p:clrMapOvr>
  <p:transition xmlns:p14="http://schemas.microsoft.com/office/powerpoint/2010/mai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sicarius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0"/>
            <a:ext cx="6515100" cy="6858000"/>
          </a:xfrm>
          <a:prstGeom prst="rect">
            <a:avLst/>
          </a:prstGeom>
        </p:spPr>
      </p:pic>
    </p:spTree>
    <p:extLst>
      <p:ext uri="{BB962C8B-B14F-4D97-AF65-F5344CB8AC3E}">
        <p14:creationId xmlns:p14="http://schemas.microsoft.com/office/powerpoint/2010/main" val="2568635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pic>
        <p:nvPicPr>
          <p:cNvPr id="2" name="Picture 1" descr="map-06-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746" y="0"/>
            <a:ext cx="5143500" cy="6858000"/>
          </a:xfrm>
          <a:prstGeom prst="rect">
            <a:avLst/>
          </a:prstGeom>
        </p:spPr>
      </p:pic>
    </p:spTree>
    <p:extLst>
      <p:ext uri="{BB962C8B-B14F-4D97-AF65-F5344CB8AC3E}">
        <p14:creationId xmlns:p14="http://schemas.microsoft.com/office/powerpoint/2010/main" val="2298192047"/>
      </p:ext>
    </p:extLst>
  </p:cSld>
  <p:clrMapOvr>
    <a:masterClrMapping/>
  </p:clrMapOvr>
  <p:transition xmlns:p14="http://schemas.microsoft.com/office/powerpoint/2010/mai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1051798083"/>
      </p:ext>
    </p:extLst>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6:11-15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11  </a:t>
            </a:r>
            <a:r>
              <a:rPr lang="en-US" sz="3200" dirty="0">
                <a:latin typeface="Frutiger 57Cn"/>
                <a:cs typeface="Frutiger 57Cn"/>
              </a:rPr>
              <a:t>And Jesus took the loaves, and when He had given thanks He distributed them to the disciples, and the disciples to those sitting down; and likewise of the fish, as much as they wanted.</a:t>
            </a:r>
          </a:p>
          <a:p>
            <a:pPr algn="l"/>
            <a:r>
              <a:rPr lang="en-US" sz="3200" dirty="0">
                <a:latin typeface="Frutiger 57Cn"/>
                <a:cs typeface="Frutiger 57Cn"/>
              </a:rPr>
              <a:t>12  So when they were filled, He said to His disciples, “Gather up the fragments that remain, so that nothing is lost.”</a:t>
            </a:r>
          </a:p>
          <a:p>
            <a:pPr algn="l"/>
            <a:r>
              <a:rPr lang="en-US" sz="3200" dirty="0">
                <a:latin typeface="Frutiger 57Cn"/>
                <a:cs typeface="Frutiger 57Cn"/>
              </a:rPr>
              <a:t>13  Therefore they gathered them up, and filled twelve baskets with the fragments of the five barley loaves which were left over by those who had eaten</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920325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John </a:t>
            </a: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6:11-15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14  </a:t>
            </a:r>
            <a:r>
              <a:rPr lang="en-US" sz="3200" dirty="0">
                <a:latin typeface="Frutiger 57Cn"/>
                <a:cs typeface="Frutiger 57Cn"/>
              </a:rPr>
              <a:t>Then those men, when they had seen the sign that Jesus did, said, “This is truly the Prophet who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is </a:t>
            </a:r>
            <a:r>
              <a:rPr lang="en-US" sz="3200" dirty="0">
                <a:latin typeface="Frutiger 57Cn"/>
                <a:cs typeface="Frutiger 57Cn"/>
              </a:rPr>
              <a:t>to come into the world.”</a:t>
            </a:r>
          </a:p>
          <a:p>
            <a:pPr algn="l"/>
            <a:r>
              <a:rPr lang="en-US" sz="3200" dirty="0">
                <a:latin typeface="Frutiger 57Cn"/>
                <a:cs typeface="Frutiger 57Cn"/>
              </a:rPr>
              <a:t>15  Therefore </a:t>
            </a:r>
            <a:r>
              <a:rPr lang="en-US" sz="3200" i="1" dirty="0">
                <a:latin typeface="Frutiger 57Cn"/>
                <a:cs typeface="Frutiger 57Cn"/>
              </a:rPr>
              <a:t>when Jesus perceived that they were about to come and take Him by force to make Him king,</a:t>
            </a:r>
            <a:r>
              <a:rPr lang="en-US" sz="3200" dirty="0">
                <a:latin typeface="Frutiger 57Cn"/>
                <a:cs typeface="Frutiger 57Cn"/>
              </a:rPr>
              <a:t> He departed again to the mountain by Himself alone.</a:t>
            </a:r>
          </a:p>
        </p:txBody>
      </p:sp>
    </p:spTree>
    <p:extLst>
      <p:ext uri="{BB962C8B-B14F-4D97-AF65-F5344CB8AC3E}">
        <p14:creationId xmlns:p14="http://schemas.microsoft.com/office/powerpoint/2010/main" val="328936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Luke 23:1-2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  </a:t>
            </a:r>
            <a:r>
              <a:rPr lang="en-US" sz="3200" dirty="0">
                <a:latin typeface="Frutiger 57Cn"/>
                <a:cs typeface="Frutiger 57Cn"/>
              </a:rPr>
              <a:t>Then the whole multitude of them arose and led Him to Pilate.</a:t>
            </a:r>
          </a:p>
          <a:p>
            <a:pPr algn="l"/>
            <a:r>
              <a:rPr lang="en-US" sz="3200" dirty="0">
                <a:latin typeface="Frutiger 57Cn"/>
                <a:cs typeface="Frutiger 57Cn"/>
              </a:rPr>
              <a:t>2  And they began to accuse Him, saying, “We found this fellow perverting the nation, and </a:t>
            </a:r>
            <a:r>
              <a:rPr lang="en-US" sz="3200" i="1" dirty="0">
                <a:latin typeface="Frutiger 57Cn"/>
                <a:cs typeface="Frutiger 57Cn"/>
              </a:rPr>
              <a:t>forbidding to pay taxes to Caesar, saying that He Himself is Christ, a King.”</a:t>
            </a:r>
          </a:p>
        </p:txBody>
      </p:sp>
    </p:spTree>
    <p:extLst>
      <p:ext uri="{BB962C8B-B14F-4D97-AF65-F5344CB8AC3E}">
        <p14:creationId xmlns:p14="http://schemas.microsoft.com/office/powerpoint/2010/main" val="2070784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962" y="20076"/>
            <a:ext cx="9137038" cy="6837923"/>
          </a:xfrm>
          <a:prstGeom prst="rect">
            <a:avLst/>
          </a:prstGeom>
          <a:solidFill>
            <a:schemeClr val="bg1"/>
          </a:solidFill>
          <a:ln w="12700" cap="flat" cmpd="sng" algn="ctr">
            <a:solidFill>
              <a:srgbClr val="0D0D0D"/>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tragedia-del-ancc83o-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204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3749769618"/>
      </p:ext>
    </p:extLst>
  </p:cSld>
  <p:clrMapOvr>
    <a:masterClrMapping/>
  </p:clrMapOvr>
  <p:transition xmlns:p14="http://schemas.microsoft.com/office/powerpoint/2010/mai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BALAGTB01_800.jpg"/>
          <p:cNvPicPr>
            <a:picLocks noChangeAspect="1"/>
          </p:cNvPicPr>
          <p:nvPr/>
        </p:nvPicPr>
        <p:blipFill rotWithShape="1">
          <a:blip r:embed="rId2">
            <a:extLst>
              <a:ext uri="{28A0092B-C50C-407E-A947-70E740481C1C}">
                <a14:useLocalDpi xmlns:a14="http://schemas.microsoft.com/office/drawing/2010/main" val="0"/>
              </a:ext>
            </a:extLst>
          </a:blip>
          <a:srcRect b="3874"/>
          <a:stretch/>
        </p:blipFill>
        <p:spPr>
          <a:xfrm>
            <a:off x="0" y="533400"/>
            <a:ext cx="9144000" cy="5658362"/>
          </a:xfrm>
          <a:prstGeom prst="rect">
            <a:avLst/>
          </a:prstGeom>
        </p:spPr>
      </p:pic>
    </p:spTree>
    <p:extLst>
      <p:ext uri="{BB962C8B-B14F-4D97-AF65-F5344CB8AC3E}">
        <p14:creationId xmlns:p14="http://schemas.microsoft.com/office/powerpoint/2010/main" val="3237477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22:16, Mark 3:6; 12:13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CC66"/>
                </a:solidFill>
                <a:latin typeface="Frutiger 57Cn"/>
                <a:cs typeface="Frutiger 57Cn"/>
              </a:rPr>
              <a:t>Matthew 22:16 </a:t>
            </a:r>
            <a:r>
              <a:rPr lang="en-US" sz="3200" dirty="0" smtClean="0">
                <a:solidFill>
                  <a:srgbClr val="FFCC66"/>
                </a:solidFill>
                <a:latin typeface="Frutiger 57Cn"/>
                <a:cs typeface="Frutiger 57Cn"/>
              </a:rPr>
              <a:t> </a:t>
            </a:r>
            <a:r>
              <a:rPr lang="en-US" sz="3200" dirty="0" smtClean="0">
                <a:latin typeface="Frutiger 57Cn"/>
                <a:cs typeface="Frutiger 57Cn"/>
              </a:rPr>
              <a:t>And </a:t>
            </a:r>
            <a:r>
              <a:rPr lang="en-US" sz="3200" dirty="0">
                <a:latin typeface="Frutiger 57Cn"/>
                <a:cs typeface="Frutiger 57Cn"/>
              </a:rPr>
              <a:t>they sent to Him their disciples with the </a:t>
            </a:r>
            <a:r>
              <a:rPr lang="en-US" sz="3200" dirty="0" err="1">
                <a:latin typeface="Frutiger 57Cn"/>
                <a:cs typeface="Frutiger 57Cn"/>
              </a:rPr>
              <a:t>Herodians</a:t>
            </a:r>
            <a:r>
              <a:rPr lang="en-US" sz="3200" dirty="0">
                <a:latin typeface="Frutiger 57Cn"/>
                <a:cs typeface="Frutiger 57Cn"/>
              </a:rPr>
              <a:t>, saying, “… </a:t>
            </a:r>
          </a:p>
          <a:p>
            <a:pPr algn="l"/>
            <a:r>
              <a:rPr lang="en-US" sz="3200" dirty="0">
                <a:latin typeface="Frutiger 57Cn"/>
                <a:cs typeface="Frutiger 57Cn"/>
              </a:rPr>
              <a:t>17  Is it lawful to pay taxes to Caesar, or not?”</a:t>
            </a:r>
          </a:p>
          <a:p>
            <a:pPr algn="l"/>
            <a:r>
              <a:rPr lang="en-US" sz="3200" dirty="0">
                <a:latin typeface="Frutiger 57Cn"/>
                <a:cs typeface="Frutiger 57Cn"/>
              </a:rPr>
              <a:t>18  But Jesus perceived their wickedness, and said, “Why do you test Me, you hypocrites</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7689114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22:16, Mark 3:6; 12:13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CC66"/>
                </a:solidFill>
                <a:latin typeface="Frutiger 57Cn"/>
                <a:cs typeface="Frutiger 57Cn"/>
              </a:rPr>
              <a:t>Matthew 22:16 </a:t>
            </a:r>
            <a:r>
              <a:rPr lang="en-US" sz="3200" dirty="0" smtClean="0">
                <a:solidFill>
                  <a:srgbClr val="FFCC66"/>
                </a:solidFill>
                <a:latin typeface="Frutiger 57Cn"/>
                <a:cs typeface="Frutiger 57Cn"/>
              </a:rPr>
              <a:t> </a:t>
            </a:r>
            <a:r>
              <a:rPr lang="en-US" sz="3200" dirty="0" smtClean="0">
                <a:latin typeface="Frutiger 57Cn"/>
                <a:cs typeface="Frutiger 57Cn"/>
              </a:rPr>
              <a:t>And </a:t>
            </a:r>
            <a:r>
              <a:rPr lang="en-US" sz="3200" dirty="0">
                <a:latin typeface="Frutiger 57Cn"/>
                <a:cs typeface="Frutiger 57Cn"/>
              </a:rPr>
              <a:t>they sent to Him their disciples with the </a:t>
            </a:r>
            <a:r>
              <a:rPr lang="en-US" sz="3200" dirty="0" err="1">
                <a:latin typeface="Frutiger 57Cn"/>
                <a:cs typeface="Frutiger 57Cn"/>
              </a:rPr>
              <a:t>Herodians</a:t>
            </a:r>
            <a:r>
              <a:rPr lang="en-US" sz="3200" dirty="0">
                <a:latin typeface="Frutiger 57Cn"/>
                <a:cs typeface="Frutiger 57Cn"/>
              </a:rPr>
              <a:t>, saying, “… </a:t>
            </a:r>
          </a:p>
          <a:p>
            <a:pPr algn="l"/>
            <a:r>
              <a:rPr lang="en-US" sz="3200" dirty="0">
                <a:latin typeface="Frutiger 57Cn"/>
                <a:cs typeface="Frutiger 57Cn"/>
              </a:rPr>
              <a:t>17  Is it lawful to pay taxes to Caesar, or not?”</a:t>
            </a:r>
          </a:p>
          <a:p>
            <a:pPr algn="l"/>
            <a:r>
              <a:rPr lang="en-US" sz="3200" dirty="0">
                <a:latin typeface="Frutiger 57Cn"/>
                <a:cs typeface="Frutiger 57Cn"/>
              </a:rPr>
              <a:t>18  But Jesus perceived their wickedness, and said, “Why do you test Me, you hypocrites?</a:t>
            </a:r>
          </a:p>
          <a:p>
            <a:pPr algn="l"/>
            <a:r>
              <a:rPr lang="en-US" sz="3200" dirty="0">
                <a:solidFill>
                  <a:srgbClr val="FFCC66"/>
                </a:solidFill>
                <a:latin typeface="Frutiger 57Cn"/>
                <a:cs typeface="Frutiger 57Cn"/>
              </a:rPr>
              <a:t>Mark 3:6  </a:t>
            </a:r>
            <a:r>
              <a:rPr lang="en-US" sz="3200" dirty="0">
                <a:latin typeface="Frutiger 57Cn"/>
                <a:cs typeface="Frutiger 57Cn"/>
              </a:rPr>
              <a:t>Then the Pharisees went out and immediately plotted with the </a:t>
            </a:r>
            <a:r>
              <a:rPr lang="en-US" sz="3200" dirty="0" err="1">
                <a:latin typeface="Frutiger 57Cn"/>
                <a:cs typeface="Frutiger 57Cn"/>
              </a:rPr>
              <a:t>Herodians</a:t>
            </a:r>
            <a:r>
              <a:rPr lang="en-US" sz="3200" dirty="0">
                <a:latin typeface="Frutiger 57Cn"/>
                <a:cs typeface="Frutiger 57Cn"/>
              </a:rPr>
              <a:t> against Him, how they might destroy Him</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8057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22:16, Mark 3:6; 12:13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solidFill>
                  <a:srgbClr val="FFCC66"/>
                </a:solidFill>
                <a:latin typeface="Frutiger 57Cn"/>
                <a:cs typeface="Frutiger 57Cn"/>
              </a:rPr>
              <a:t>Matthew 22:16 </a:t>
            </a:r>
            <a:r>
              <a:rPr lang="en-US" sz="3200" dirty="0" smtClean="0">
                <a:solidFill>
                  <a:srgbClr val="FFCC66"/>
                </a:solidFill>
                <a:latin typeface="Frutiger 57Cn"/>
                <a:cs typeface="Frutiger 57Cn"/>
              </a:rPr>
              <a:t> </a:t>
            </a:r>
            <a:r>
              <a:rPr lang="en-US" sz="3200" dirty="0" smtClean="0">
                <a:latin typeface="Frutiger 57Cn"/>
                <a:cs typeface="Frutiger 57Cn"/>
              </a:rPr>
              <a:t>And </a:t>
            </a:r>
            <a:r>
              <a:rPr lang="en-US" sz="3200" dirty="0">
                <a:latin typeface="Frutiger 57Cn"/>
                <a:cs typeface="Frutiger 57Cn"/>
              </a:rPr>
              <a:t>they sent to Him their disciples with the </a:t>
            </a:r>
            <a:r>
              <a:rPr lang="en-US" sz="3200" dirty="0" err="1">
                <a:latin typeface="Frutiger 57Cn"/>
                <a:cs typeface="Frutiger 57Cn"/>
              </a:rPr>
              <a:t>Herodians</a:t>
            </a:r>
            <a:r>
              <a:rPr lang="en-US" sz="3200" dirty="0">
                <a:latin typeface="Frutiger 57Cn"/>
                <a:cs typeface="Frutiger 57Cn"/>
              </a:rPr>
              <a:t>, saying, “… </a:t>
            </a:r>
          </a:p>
          <a:p>
            <a:pPr algn="l"/>
            <a:r>
              <a:rPr lang="en-US" sz="3200" dirty="0">
                <a:latin typeface="Frutiger 57Cn"/>
                <a:cs typeface="Frutiger 57Cn"/>
              </a:rPr>
              <a:t>17  Is it lawful to pay taxes to Caesar, or not?”</a:t>
            </a:r>
          </a:p>
          <a:p>
            <a:pPr algn="l"/>
            <a:r>
              <a:rPr lang="en-US" sz="3200" dirty="0">
                <a:latin typeface="Frutiger 57Cn"/>
                <a:cs typeface="Frutiger 57Cn"/>
              </a:rPr>
              <a:t>18  But Jesus perceived their wickedness, and said, “Why do you test Me, you hypocrites?</a:t>
            </a:r>
          </a:p>
          <a:p>
            <a:pPr algn="l"/>
            <a:r>
              <a:rPr lang="en-US" sz="3200" dirty="0">
                <a:solidFill>
                  <a:srgbClr val="FFCC66"/>
                </a:solidFill>
                <a:latin typeface="Frutiger 57Cn"/>
                <a:cs typeface="Frutiger 57Cn"/>
              </a:rPr>
              <a:t>Mark 3:6  </a:t>
            </a:r>
            <a:r>
              <a:rPr lang="en-US" sz="3200" dirty="0">
                <a:latin typeface="Frutiger 57Cn"/>
                <a:cs typeface="Frutiger 57Cn"/>
              </a:rPr>
              <a:t>Then the Pharisees went out and immediately plotted with the </a:t>
            </a:r>
            <a:r>
              <a:rPr lang="en-US" sz="3200" dirty="0" err="1">
                <a:latin typeface="Frutiger 57Cn"/>
                <a:cs typeface="Frutiger 57Cn"/>
              </a:rPr>
              <a:t>Herodians</a:t>
            </a:r>
            <a:r>
              <a:rPr lang="en-US" sz="3200" dirty="0">
                <a:latin typeface="Frutiger 57Cn"/>
                <a:cs typeface="Frutiger 57Cn"/>
              </a:rPr>
              <a:t> against Him, how they might destroy Him.</a:t>
            </a:r>
          </a:p>
          <a:p>
            <a:pPr algn="l"/>
            <a:r>
              <a:rPr lang="en-US" sz="3200" dirty="0">
                <a:solidFill>
                  <a:srgbClr val="FFCC66"/>
                </a:solidFill>
                <a:latin typeface="Frutiger 57Cn"/>
                <a:cs typeface="Frutiger 57Cn"/>
              </a:rPr>
              <a:t>Mark 12:13  </a:t>
            </a:r>
            <a:r>
              <a:rPr lang="en-US" sz="3200" dirty="0">
                <a:latin typeface="Frutiger 57Cn"/>
                <a:cs typeface="Frutiger 57Cn"/>
              </a:rPr>
              <a:t>Then they sent to Him some of the Pharisees and the </a:t>
            </a:r>
            <a:r>
              <a:rPr lang="en-US" sz="3200" dirty="0" err="1">
                <a:latin typeface="Frutiger 57Cn"/>
                <a:cs typeface="Frutiger 57Cn"/>
              </a:rPr>
              <a:t>Herodians</a:t>
            </a:r>
            <a:r>
              <a:rPr lang="en-US" sz="3200" dirty="0">
                <a:latin typeface="Frutiger 57Cn"/>
                <a:cs typeface="Frutiger 57Cn"/>
              </a:rPr>
              <a:t>, to catch Him in His words.</a:t>
            </a:r>
          </a:p>
        </p:txBody>
      </p:sp>
    </p:spTree>
    <p:extLst>
      <p:ext uri="{BB962C8B-B14F-4D97-AF65-F5344CB8AC3E}">
        <p14:creationId xmlns:p14="http://schemas.microsoft.com/office/powerpoint/2010/main" val="3648379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map-40-0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0"/>
            <a:ext cx="4857750" cy="6858000"/>
          </a:xfrm>
          <a:prstGeom prst="rect">
            <a:avLst/>
          </a:prstGeom>
        </p:spPr>
      </p:pic>
    </p:spTree>
    <p:extLst>
      <p:ext uri="{BB962C8B-B14F-4D97-AF65-F5344CB8AC3E}">
        <p14:creationId xmlns:p14="http://schemas.microsoft.com/office/powerpoint/2010/main" val="464212013"/>
      </p:ext>
    </p:extLst>
  </p:cSld>
  <p:clrMapOvr>
    <a:masterClrMapping/>
  </p:clrMapOvr>
  <p:transition xmlns:p14="http://schemas.microsoft.com/office/powerpoint/2010/mai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3"/>
          <p:cNvGrpSpPr>
            <a:grpSpLocks noGrp="1" noUngrp="1" noChangeAspect="1"/>
          </p:cNvGrpSpPr>
          <p:nvPr/>
        </p:nvGrpSpPr>
        <p:grpSpPr bwMode="auto">
          <a:xfrm>
            <a:off x="0" y="0"/>
            <a:ext cx="9144000" cy="6564313"/>
            <a:chOff x="685800" y="828675"/>
            <a:chExt cx="7772400" cy="5580063"/>
          </a:xfrm>
        </p:grpSpPr>
        <p:pic>
          <p:nvPicPr>
            <p:cNvPr id="49154" name="Picture 1" descr="Tiberias paved street, tb052808501dxo"/>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49155"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latin typeface="Calibri" pitchFamily="34" charset="0"/>
                </a:rPr>
                <a:t>Tiberias paved street</a:t>
              </a:r>
            </a:p>
          </p:txBody>
        </p:sp>
      </p:grpSp>
    </p:spTree>
    <p:extLst>
      <p:ext uri="{BB962C8B-B14F-4D97-AF65-F5344CB8AC3E}">
        <p14:creationId xmlns:p14="http://schemas.microsoft.com/office/powerpoint/2010/main" val="3255958889"/>
      </p:ext>
    </p:extLst>
  </p:cSld>
  <p:clrMapOvr>
    <a:masterClrMapping/>
  </p:clrMapOvr>
  <p:transition xmlns:p14="http://schemas.microsoft.com/office/powerpoint/2010/mai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3"/>
          <p:cNvGrpSpPr>
            <a:grpSpLocks noGrp="1" noUngrp="1" noChangeAspect="1"/>
          </p:cNvGrpSpPr>
          <p:nvPr/>
        </p:nvGrpSpPr>
        <p:grpSpPr bwMode="auto">
          <a:xfrm>
            <a:off x="0" y="0"/>
            <a:ext cx="9144000" cy="6564313"/>
            <a:chOff x="685800" y="828675"/>
            <a:chExt cx="7772400" cy="5580063"/>
          </a:xfrm>
        </p:grpSpPr>
        <p:pic>
          <p:nvPicPr>
            <p:cNvPr id="57346" name="Picture 1" descr="Tiberias theater, tb011410535ddd"/>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57347"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latin typeface="Calibri" pitchFamily="34" charset="0"/>
                </a:rPr>
                <a:t>Tiberias theater</a:t>
              </a:r>
            </a:p>
          </p:txBody>
        </p:sp>
      </p:grpSp>
    </p:spTree>
    <p:extLst>
      <p:ext uri="{BB962C8B-B14F-4D97-AF65-F5344CB8AC3E}">
        <p14:creationId xmlns:p14="http://schemas.microsoft.com/office/powerpoint/2010/main" val="3185523418"/>
      </p:ext>
    </p:extLst>
  </p:cSld>
  <p:clrMapOvr>
    <a:masterClrMapping/>
  </p:clrMapOvr>
  <p:transition xmlns:p14="http://schemas.microsoft.com/office/powerpoint/2010/mai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3" name="Group 3"/>
          <p:cNvGrpSpPr>
            <a:grpSpLocks noGrp="1" noUngrp="1" noChangeAspect="1"/>
          </p:cNvGrpSpPr>
          <p:nvPr/>
        </p:nvGrpSpPr>
        <p:grpSpPr bwMode="auto">
          <a:xfrm>
            <a:off x="0" y="0"/>
            <a:ext cx="9144000" cy="6529388"/>
            <a:chOff x="685800" y="844550"/>
            <a:chExt cx="7772400" cy="5549900"/>
          </a:xfrm>
        </p:grpSpPr>
        <p:pic>
          <p:nvPicPr>
            <p:cNvPr id="69634" name="Picture 1" descr="Hammat Tiberias hot springs, tb032705480ddd"/>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69635" name="Rectangle 2"/>
            <p:cNvSpPr>
              <a:spLocks noChangeArrowheads="1"/>
            </p:cNvSpPr>
            <p:nvPr/>
          </p:nvSpPr>
          <p:spPr bwMode="auto">
            <a:xfrm>
              <a:off x="685800" y="6051550"/>
              <a:ext cx="7772400" cy="342900"/>
            </a:xfrm>
            <a:prstGeom prst="rect">
              <a:avLst/>
            </a:prstGeom>
            <a:noFill/>
            <a:ln w="9525">
              <a:noFill/>
              <a:miter lim="800000"/>
              <a:headEnd/>
              <a:tailEnd/>
            </a:ln>
          </p:spPr>
          <p:txBody>
            <a:bodyPr anchor="ctr"/>
            <a:lstStyle/>
            <a:p>
              <a:pPr algn="ctr"/>
              <a:r>
                <a:rPr lang="sv-SE" sz="2200">
                  <a:latin typeface="Calibri" pitchFamily="34" charset="0"/>
                </a:rPr>
                <a:t>Hammat Tiberias hot springs</a:t>
              </a:r>
              <a:endParaRPr lang="en-US" sz="2200">
                <a:latin typeface="Calibri" pitchFamily="34" charset="0"/>
              </a:endParaRPr>
            </a:p>
          </p:txBody>
        </p:sp>
      </p:grpSp>
    </p:spTree>
    <p:extLst>
      <p:ext uri="{BB962C8B-B14F-4D97-AF65-F5344CB8AC3E}">
        <p14:creationId xmlns:p14="http://schemas.microsoft.com/office/powerpoint/2010/main" val="1468924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HerodAntipas_v2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4747846" cy="6858000"/>
          </a:xfrm>
          <a:prstGeom prst="rect">
            <a:avLst/>
          </a:prstGeom>
        </p:spPr>
      </p:pic>
      <p:pic>
        <p:nvPicPr>
          <p:cNvPr id="4" name="Picture 3" descr="herodantipas1pq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295400"/>
            <a:ext cx="4114800" cy="3848793"/>
          </a:xfrm>
          <a:prstGeom prst="rect">
            <a:avLst/>
          </a:prstGeom>
        </p:spPr>
      </p:pic>
    </p:spTree>
    <p:extLst>
      <p:ext uri="{BB962C8B-B14F-4D97-AF65-F5344CB8AC3E}">
        <p14:creationId xmlns:p14="http://schemas.microsoft.com/office/powerpoint/2010/main" val="2527287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3"/>
          <p:cNvGrpSpPr>
            <a:grpSpLocks noGrp="1" noUngrp="1" noChangeAspect="1"/>
          </p:cNvGrpSpPr>
          <p:nvPr/>
        </p:nvGrpSpPr>
        <p:grpSpPr bwMode="auto">
          <a:xfrm>
            <a:off x="0" y="0"/>
            <a:ext cx="9144000" cy="6564313"/>
            <a:chOff x="685800" y="828675"/>
            <a:chExt cx="7772400" cy="5580063"/>
          </a:xfrm>
        </p:grpSpPr>
        <p:pic>
          <p:nvPicPr>
            <p:cNvPr id="47106" name="Picture 1" descr="Arbel cliffs and Sea of Galilee from west, tb022107205dxo"/>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47107" name="Rectangle 2"/>
            <p:cNvSpPr>
              <a:spLocks noChangeArrowheads="1"/>
            </p:cNvSpPr>
            <p:nvPr/>
          </p:nvSpPr>
          <p:spPr bwMode="auto">
            <a:xfrm>
              <a:off x="685800" y="6065838"/>
              <a:ext cx="7772400" cy="342900"/>
            </a:xfrm>
            <a:prstGeom prst="rect">
              <a:avLst/>
            </a:prstGeom>
            <a:noFill/>
            <a:ln w="9525">
              <a:noFill/>
              <a:miter lim="800000"/>
              <a:headEnd/>
              <a:tailEnd/>
            </a:ln>
          </p:spPr>
          <p:txBody>
            <a:bodyPr anchor="ctr"/>
            <a:lstStyle/>
            <a:p>
              <a:pPr algn="ctr"/>
              <a:r>
                <a:rPr lang="en-US" sz="2200">
                  <a:latin typeface="Calibri" pitchFamily="34" charset="0"/>
                </a:rPr>
                <a:t>Arbel cliffs and Sea of Galilee from west</a:t>
              </a:r>
            </a:p>
          </p:txBody>
        </p:sp>
      </p:grpSp>
    </p:spTree>
    <p:extLst>
      <p:ext uri="{BB962C8B-B14F-4D97-AF65-F5344CB8AC3E}">
        <p14:creationId xmlns:p14="http://schemas.microsoft.com/office/powerpoint/2010/main" val="259796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Hat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81" y="-81665"/>
            <a:ext cx="9789881" cy="6929963"/>
          </a:xfrm>
          <a:prstGeom prst="rect">
            <a:avLst/>
          </a:prstGeom>
        </p:spPr>
      </p:pic>
    </p:spTree>
    <p:extLst>
      <p:ext uri="{BB962C8B-B14F-4D97-AF65-F5344CB8AC3E}">
        <p14:creationId xmlns:p14="http://schemas.microsoft.com/office/powerpoint/2010/main" val="280375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848995275"/>
      </p:ext>
    </p:extLst>
  </p:cSld>
  <p:clrMapOvr>
    <a:masterClrMapping/>
  </p:clrMapOvr>
  <p:transition xmlns:p14="http://schemas.microsoft.com/office/powerpoint/2010/mai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_teaching_synagogue.JP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630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8" y="0"/>
            <a:ext cx="9218458" cy="9231646"/>
          </a:xfrm>
          <a:prstGeom prst="rect">
            <a:avLst/>
          </a:prstGeom>
        </p:spPr>
      </p:pic>
      <p:cxnSp>
        <p:nvCxnSpPr>
          <p:cNvPr id="5" name="Straight Connector 4"/>
          <p:cNvCxnSpPr/>
          <p:nvPr/>
        </p:nvCxnSpPr>
        <p:spPr bwMode="auto">
          <a:xfrm flipV="1">
            <a:off x="6096000" y="2590800"/>
            <a:ext cx="457200" cy="152400"/>
          </a:xfrm>
          <a:prstGeom prst="line">
            <a:avLst/>
          </a:prstGeom>
          <a:solidFill>
            <a:schemeClr val="accent1"/>
          </a:solidFill>
          <a:ln w="57150" cap="flat" cmpd="sng" algn="ctr">
            <a:solidFill>
              <a:schemeClr val="accent1"/>
            </a:solidFill>
            <a:prstDash val="solid"/>
            <a:round/>
            <a:headEnd type="none" w="sm" len="sm"/>
            <a:tailEnd type="none" w="sm" len="sm"/>
          </a:ln>
          <a:effectLst/>
        </p:spPr>
      </p:cxnSp>
      <p:cxnSp>
        <p:nvCxnSpPr>
          <p:cNvPr id="6" name="Straight Connector 5"/>
          <p:cNvCxnSpPr/>
          <p:nvPr/>
        </p:nvCxnSpPr>
        <p:spPr bwMode="auto">
          <a:xfrm>
            <a:off x="5943600" y="2362200"/>
            <a:ext cx="609600" cy="228600"/>
          </a:xfrm>
          <a:prstGeom prst="line">
            <a:avLst/>
          </a:prstGeom>
          <a:solidFill>
            <a:schemeClr val="accent1"/>
          </a:solidFill>
          <a:ln w="57150" cap="flat" cmpd="sng" algn="ctr">
            <a:solidFill>
              <a:schemeClr val="accent1"/>
            </a:solidFill>
            <a:prstDash val="solid"/>
            <a:round/>
            <a:headEnd type="none" w="sm" len="sm"/>
            <a:tailEnd type="none" w="sm" len="sm"/>
          </a:ln>
          <a:effectLst/>
        </p:spPr>
      </p:cxnSp>
      <p:cxnSp>
        <p:nvCxnSpPr>
          <p:cNvPr id="9" name="Straight Connector 8"/>
          <p:cNvCxnSpPr/>
          <p:nvPr/>
        </p:nvCxnSpPr>
        <p:spPr bwMode="auto">
          <a:xfrm>
            <a:off x="5867400" y="2438400"/>
            <a:ext cx="76200" cy="304800"/>
          </a:xfrm>
          <a:prstGeom prst="line">
            <a:avLst/>
          </a:prstGeom>
          <a:solidFill>
            <a:schemeClr val="accent1"/>
          </a:solidFill>
          <a:ln w="57150" cap="flat" cmpd="sng" algn="ctr">
            <a:solidFill>
              <a:schemeClr val="accent1"/>
            </a:solidFill>
            <a:prstDash val="solid"/>
            <a:round/>
            <a:headEnd type="none" w="sm" len="sm"/>
            <a:tailEnd type="none" w="sm" len="sm"/>
          </a:ln>
          <a:effectLst/>
        </p:spPr>
      </p:cxnSp>
    </p:spTree>
    <p:extLst>
      <p:ext uri="{BB962C8B-B14F-4D97-AF65-F5344CB8AC3E}">
        <p14:creationId xmlns:p14="http://schemas.microsoft.com/office/powerpoint/2010/main" val="4200090836"/>
      </p:ext>
    </p:extLst>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2990157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4" name="Picture 3" descr="Jesus' ministry in Galil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48203" cy="6858000"/>
          </a:xfrm>
          <a:prstGeom prst="rect">
            <a:avLst/>
          </a:prstGeom>
        </p:spPr>
      </p:pic>
    </p:spTree>
    <p:extLst>
      <p:ext uri="{BB962C8B-B14F-4D97-AF65-F5344CB8AC3E}">
        <p14:creationId xmlns:p14="http://schemas.microsoft.com/office/powerpoint/2010/main" val="682026692"/>
      </p:ext>
    </p:extLst>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223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930056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What does this teach us about the nature and character of God?</a:t>
            </a:r>
          </a:p>
          <a:p>
            <a:pPr algn="l"/>
            <a:endParaRPr lang="en-US" sz="3200" dirty="0" smtClean="0">
              <a:latin typeface="Frutiger 57Cn"/>
              <a:cs typeface="Frutiger 57Cn"/>
            </a:endParaRPr>
          </a:p>
        </p:txBody>
      </p:sp>
    </p:spTree>
    <p:extLst>
      <p:ext uri="{BB962C8B-B14F-4D97-AF65-F5344CB8AC3E}">
        <p14:creationId xmlns:p14="http://schemas.microsoft.com/office/powerpoint/2010/main" val="2378045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What does this teach us about the nature and character of God?</a:t>
            </a:r>
          </a:p>
          <a:p>
            <a:pPr algn="l"/>
            <a:endParaRPr lang="en-US" sz="3200" dirty="0" smtClean="0">
              <a:latin typeface="Frutiger 57Cn"/>
              <a:cs typeface="Frutiger 57Cn"/>
            </a:endParaRPr>
          </a:p>
          <a:p>
            <a:pPr algn="l"/>
            <a:r>
              <a:rPr lang="en-US" sz="3200" dirty="0" smtClean="0">
                <a:latin typeface="Frutiger 57Cn"/>
                <a:cs typeface="Frutiger 57Cn"/>
              </a:rPr>
              <a:t>What does this teach us about the way God interacts with His people and mankind?</a:t>
            </a:r>
            <a:endParaRPr lang="en-US" sz="3200" dirty="0">
              <a:latin typeface="Frutiger 57Cn"/>
              <a:cs typeface="Frutiger 57Cn"/>
            </a:endParaRPr>
          </a:p>
          <a:p>
            <a:pPr algn="l"/>
            <a:endParaRPr lang="en-US" sz="3200" dirty="0" smtClean="0">
              <a:latin typeface="Frutiger 57Cn"/>
              <a:cs typeface="Frutiger 57Cn"/>
            </a:endParaRPr>
          </a:p>
        </p:txBody>
      </p:sp>
    </p:spTree>
    <p:extLst>
      <p:ext uri="{BB962C8B-B14F-4D97-AF65-F5344CB8AC3E}">
        <p14:creationId xmlns:p14="http://schemas.microsoft.com/office/powerpoint/2010/main" val="1258240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What does this teach us about the nature and character of God?</a:t>
            </a:r>
          </a:p>
          <a:p>
            <a:pPr algn="l"/>
            <a:endParaRPr lang="en-US" sz="3200" dirty="0" smtClean="0">
              <a:latin typeface="Frutiger 57Cn"/>
              <a:cs typeface="Frutiger 57Cn"/>
            </a:endParaRPr>
          </a:p>
          <a:p>
            <a:pPr algn="l"/>
            <a:r>
              <a:rPr lang="en-US" sz="3200" dirty="0" smtClean="0">
                <a:latin typeface="Frutiger 57Cn"/>
                <a:cs typeface="Frutiger 57Cn"/>
              </a:rPr>
              <a:t>What does this teach us about the way God interacts with His people and mankind?</a:t>
            </a:r>
            <a:endParaRPr lang="en-US" sz="3200" dirty="0">
              <a:latin typeface="Frutiger 57Cn"/>
              <a:cs typeface="Frutiger 57Cn"/>
            </a:endParaRPr>
          </a:p>
          <a:p>
            <a:pPr algn="l"/>
            <a:endParaRPr lang="en-US" sz="3200" dirty="0" smtClean="0">
              <a:latin typeface="Frutiger 57Cn"/>
              <a:cs typeface="Frutiger 57Cn"/>
            </a:endParaRPr>
          </a:p>
          <a:p>
            <a:pPr algn="l"/>
            <a:r>
              <a:rPr lang="en-US" sz="3200" dirty="0" smtClean="0">
                <a:latin typeface="Frutiger 57Cn"/>
                <a:cs typeface="Frutiger 57Cn"/>
              </a:rPr>
              <a:t>What does this mean for your relationship with </a:t>
            </a:r>
            <a:br>
              <a:rPr lang="en-US" sz="3200" dirty="0" smtClean="0">
                <a:latin typeface="Frutiger 57Cn"/>
                <a:cs typeface="Frutiger 57Cn"/>
              </a:rPr>
            </a:br>
            <a:r>
              <a:rPr lang="en-US" sz="3200" dirty="0" smtClean="0">
                <a:latin typeface="Frutiger 57Cn"/>
                <a:cs typeface="Frutiger 57Cn"/>
              </a:rPr>
              <a:t>God the Father and Jesus Christ?</a:t>
            </a:r>
          </a:p>
          <a:p>
            <a:pPr algn="l"/>
            <a:endParaRPr lang="en-US" sz="3200" dirty="0">
              <a:latin typeface="Frutiger 57Cn"/>
              <a:cs typeface="Frutiger 57Cn"/>
            </a:endParaRPr>
          </a:p>
        </p:txBody>
      </p:sp>
    </p:spTree>
    <p:extLst>
      <p:ext uri="{BB962C8B-B14F-4D97-AF65-F5344CB8AC3E}">
        <p14:creationId xmlns:p14="http://schemas.microsoft.com/office/powerpoint/2010/main" val="2117574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Four key questions for us:</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What does this teach us about the nature and character of God?</a:t>
            </a:r>
          </a:p>
          <a:p>
            <a:pPr algn="l"/>
            <a:endParaRPr lang="en-US" sz="3200" dirty="0" smtClean="0">
              <a:latin typeface="Frutiger 57Cn"/>
              <a:cs typeface="Frutiger 57Cn"/>
            </a:endParaRPr>
          </a:p>
          <a:p>
            <a:pPr algn="l"/>
            <a:r>
              <a:rPr lang="en-US" sz="3200" dirty="0" smtClean="0">
                <a:latin typeface="Frutiger 57Cn"/>
                <a:cs typeface="Frutiger 57Cn"/>
              </a:rPr>
              <a:t>What does this teach us about the way God interacts with His people and mankind?</a:t>
            </a:r>
            <a:endParaRPr lang="en-US" sz="3200" dirty="0">
              <a:latin typeface="Frutiger 57Cn"/>
              <a:cs typeface="Frutiger 57Cn"/>
            </a:endParaRPr>
          </a:p>
          <a:p>
            <a:pPr algn="l"/>
            <a:endParaRPr lang="en-US" sz="3200" dirty="0" smtClean="0">
              <a:latin typeface="Frutiger 57Cn"/>
              <a:cs typeface="Frutiger 57Cn"/>
            </a:endParaRPr>
          </a:p>
          <a:p>
            <a:pPr algn="l"/>
            <a:r>
              <a:rPr lang="en-US" sz="3200" dirty="0" smtClean="0">
                <a:latin typeface="Frutiger 57Cn"/>
                <a:cs typeface="Frutiger 57Cn"/>
              </a:rPr>
              <a:t>What does this mean for your relationship with </a:t>
            </a:r>
            <a:br>
              <a:rPr lang="en-US" sz="3200" dirty="0" smtClean="0">
                <a:latin typeface="Frutiger 57Cn"/>
                <a:cs typeface="Frutiger 57Cn"/>
              </a:rPr>
            </a:br>
            <a:r>
              <a:rPr lang="en-US" sz="3200" dirty="0" smtClean="0">
                <a:latin typeface="Frutiger 57Cn"/>
                <a:cs typeface="Frutiger 57Cn"/>
              </a:rPr>
              <a:t>God the Father and Jesus Christ?</a:t>
            </a:r>
          </a:p>
          <a:p>
            <a:pPr algn="l"/>
            <a:endParaRPr lang="en-US" sz="3200" dirty="0">
              <a:latin typeface="Frutiger 57Cn"/>
              <a:cs typeface="Frutiger 57Cn"/>
            </a:endParaRPr>
          </a:p>
          <a:p>
            <a:pPr algn="l"/>
            <a:r>
              <a:rPr lang="en-US" sz="3200" dirty="0" smtClean="0">
                <a:latin typeface="Frutiger 57Cn"/>
                <a:cs typeface="Frutiger 57Cn"/>
              </a:rPr>
              <a:t>What does this teach us about Satan, the adversary of God and mankind?</a:t>
            </a:r>
            <a:endParaRPr lang="en-US" sz="3200" dirty="0">
              <a:latin typeface="Frutiger 57Cn"/>
              <a:cs typeface="Frutiger 57Cn"/>
            </a:endParaRPr>
          </a:p>
        </p:txBody>
      </p:sp>
    </p:spTree>
    <p:extLst>
      <p:ext uri="{BB962C8B-B14F-4D97-AF65-F5344CB8AC3E}">
        <p14:creationId xmlns:p14="http://schemas.microsoft.com/office/powerpoint/2010/main" val="2310332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Names for the Sea of Galilee</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229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Numbers 34:11; Joshua 12:3: </a:t>
            </a:r>
          </a:p>
          <a:p>
            <a:pPr algn="l"/>
            <a:r>
              <a:rPr lang="en-US" sz="3200" dirty="0" err="1" smtClean="0">
                <a:solidFill>
                  <a:srgbClr val="FFCC66"/>
                </a:solidFill>
                <a:latin typeface="Frutiger 57Cn"/>
                <a:cs typeface="Frutiger 57Cn"/>
              </a:rPr>
              <a:t>Chinnereth</a:t>
            </a:r>
            <a:r>
              <a:rPr lang="en-US" sz="3200" dirty="0" smtClean="0">
                <a:solidFill>
                  <a:srgbClr val="FFCC66"/>
                </a:solidFill>
                <a:latin typeface="Frutiger 57Cn"/>
                <a:cs typeface="Frutiger 57Cn"/>
              </a:rPr>
              <a:t>, </a:t>
            </a:r>
            <a:r>
              <a:rPr lang="en-US" sz="3200" dirty="0" err="1" smtClean="0">
                <a:solidFill>
                  <a:srgbClr val="FFCC66"/>
                </a:solidFill>
                <a:latin typeface="Frutiger 57Cn"/>
                <a:cs typeface="Frutiger 57Cn"/>
              </a:rPr>
              <a:t>Chinneroth</a:t>
            </a:r>
            <a:r>
              <a:rPr lang="en-US" sz="3200" dirty="0" smtClean="0">
                <a:solidFill>
                  <a:srgbClr val="FFCC66"/>
                </a:solidFill>
                <a:latin typeface="Frutiger 57Cn"/>
                <a:cs typeface="Frutiger 57Cn"/>
              </a:rPr>
              <a:t> </a:t>
            </a:r>
          </a:p>
          <a:p>
            <a:pPr algn="l"/>
            <a:r>
              <a:rPr lang="en-US" sz="3200" dirty="0" smtClean="0">
                <a:latin typeface="Frutiger 57Cn"/>
                <a:cs typeface="Frutiger 57Cn"/>
              </a:rPr>
              <a:t>(Hebrew for “harp” because of its shape)</a:t>
            </a:r>
          </a:p>
          <a:p>
            <a:pPr algn="l"/>
            <a:endParaRPr lang="en-US" sz="3200" dirty="0">
              <a:latin typeface="Frutiger 57Cn"/>
              <a:cs typeface="Frutiger 57Cn"/>
            </a:endParaRPr>
          </a:p>
          <a:p>
            <a:pPr algn="l"/>
            <a:r>
              <a:rPr lang="en-US" sz="3200" dirty="0" smtClean="0">
                <a:latin typeface="Frutiger 57Cn"/>
                <a:cs typeface="Frutiger 57Cn"/>
              </a:rPr>
              <a:t>Luke 5:1: </a:t>
            </a:r>
            <a:r>
              <a:rPr lang="en-US" sz="3200" dirty="0" err="1" smtClean="0">
                <a:solidFill>
                  <a:schemeClr val="tx2"/>
                </a:solidFill>
                <a:latin typeface="Frutiger 57Cn"/>
                <a:cs typeface="Frutiger 57Cn"/>
              </a:rPr>
              <a:t>Gennaserat</a:t>
            </a:r>
            <a:r>
              <a:rPr lang="en-US" sz="3200" dirty="0" smtClean="0">
                <a:solidFill>
                  <a:schemeClr val="tx2"/>
                </a:solidFill>
                <a:latin typeface="Frutiger 57Cn"/>
                <a:cs typeface="Frutiger 57Cn"/>
              </a:rPr>
              <a:t> </a:t>
            </a:r>
          </a:p>
          <a:p>
            <a:pPr algn="l"/>
            <a:r>
              <a:rPr lang="en-US" sz="3200" dirty="0" smtClean="0">
                <a:latin typeface="Frutiger 57Cn"/>
                <a:cs typeface="Frutiger 57Cn"/>
              </a:rPr>
              <a:t>(Greek transliteration of “</a:t>
            </a:r>
            <a:r>
              <a:rPr lang="en-US" sz="3200" dirty="0" err="1" smtClean="0">
                <a:latin typeface="Frutiger 57Cn"/>
                <a:cs typeface="Frutiger 57Cn"/>
              </a:rPr>
              <a:t>Chinnereth</a:t>
            </a:r>
            <a:r>
              <a:rPr lang="en-US" sz="3200" dirty="0" smtClean="0">
                <a:latin typeface="Frutiger 57Cn"/>
                <a:cs typeface="Frutiger 57Cn"/>
              </a:rPr>
              <a:t>” or “harp”)</a:t>
            </a:r>
          </a:p>
          <a:p>
            <a:pPr algn="l"/>
            <a:endParaRPr lang="en-US" sz="3200" dirty="0">
              <a:latin typeface="Frutiger 57Cn"/>
              <a:cs typeface="Frutiger 57Cn"/>
            </a:endParaRPr>
          </a:p>
          <a:p>
            <a:pPr algn="l"/>
            <a:r>
              <a:rPr lang="en-US" sz="3200" dirty="0" smtClean="0">
                <a:latin typeface="Frutiger 57Cn"/>
                <a:cs typeface="Frutiger 57Cn"/>
              </a:rPr>
              <a:t>John 6:1; 21:1: </a:t>
            </a:r>
            <a:r>
              <a:rPr lang="en-US" sz="3200" dirty="0" smtClean="0">
                <a:solidFill>
                  <a:srgbClr val="FFCC66"/>
                </a:solidFill>
                <a:latin typeface="Frutiger 57Cn"/>
                <a:cs typeface="Frutiger 57Cn"/>
              </a:rPr>
              <a:t>Sea of </a:t>
            </a:r>
            <a:r>
              <a:rPr lang="en-US" sz="3200" dirty="0" err="1" smtClean="0">
                <a:solidFill>
                  <a:srgbClr val="FFCC66"/>
                </a:solidFill>
                <a:latin typeface="Frutiger 57Cn"/>
                <a:cs typeface="Frutiger 57Cn"/>
              </a:rPr>
              <a:t>Tiberias</a:t>
            </a:r>
            <a:endParaRPr lang="en-US" sz="3200" dirty="0" smtClean="0">
              <a:solidFill>
                <a:srgbClr val="FFCC66"/>
              </a:solidFill>
              <a:latin typeface="Frutiger 57Cn"/>
              <a:cs typeface="Frutiger 57Cn"/>
            </a:endParaRPr>
          </a:p>
          <a:p>
            <a:pPr algn="l"/>
            <a:endParaRPr lang="en-US" sz="3200" dirty="0">
              <a:latin typeface="Frutiger 57Cn"/>
              <a:cs typeface="Frutiger 57Cn"/>
            </a:endParaRPr>
          </a:p>
          <a:p>
            <a:pPr algn="l"/>
            <a:r>
              <a:rPr lang="en-US" sz="3200" dirty="0" smtClean="0">
                <a:latin typeface="Frutiger 57Cn"/>
                <a:cs typeface="Frutiger 57Cn"/>
              </a:rPr>
              <a:t>John 6:16: </a:t>
            </a:r>
            <a:r>
              <a:rPr lang="en-US" sz="3200" dirty="0" smtClean="0">
                <a:solidFill>
                  <a:srgbClr val="FFCC66"/>
                </a:solidFill>
                <a:latin typeface="Frutiger 57Cn"/>
                <a:cs typeface="Frutiger 57Cn"/>
              </a:rPr>
              <a:t>“The Lake”</a:t>
            </a:r>
            <a:endParaRPr lang="en-US" sz="3200" dirty="0">
              <a:solidFill>
                <a:srgbClr val="FFCC66"/>
              </a:solidFill>
              <a:latin typeface="Frutiger 57Cn"/>
              <a:cs typeface="Frutiger 57Cn"/>
            </a:endParaRPr>
          </a:p>
        </p:txBody>
      </p:sp>
    </p:spTree>
    <p:extLst>
      <p:ext uri="{BB962C8B-B14F-4D97-AF65-F5344CB8AC3E}">
        <p14:creationId xmlns:p14="http://schemas.microsoft.com/office/powerpoint/2010/main" val="126867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pic>
        <p:nvPicPr>
          <p:cNvPr id="3" name="Picture 2" descr="Caperna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609"/>
            <a:ext cx="9220200" cy="6858000"/>
          </a:xfrm>
          <a:prstGeom prst="rect">
            <a:avLst/>
          </a:prstGeom>
        </p:spPr>
      </p:pic>
    </p:spTree>
    <p:extLst>
      <p:ext uri="{BB962C8B-B14F-4D97-AF65-F5344CB8AC3E}">
        <p14:creationId xmlns:p14="http://schemas.microsoft.com/office/powerpoint/2010/main" val="22918934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west\sr\Sea of Galilee southern end from we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Adds 2002\03 Jerusalem adds new\Holyland Hotel\sr\Temple with Court of Women from east.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west\sr\Sea of Galilee northern shore.jpg"/>
</p:tagLst>
</file>

<file path=ppt/tags/tag4.xml><?xml version="1.0" encoding="utf-8"?>
<p:tagLst xmlns:a="http://schemas.openxmlformats.org/drawingml/2006/main" xmlns:r="http://schemas.openxmlformats.org/officeDocument/2006/relationships" xmlns:p="http://schemas.openxmlformats.org/presentationml/2006/main">
  <p:tag name="FILENAME" val="D:\0Adds\1 Galilee adds\052600 Hike adds\sr\Galilee shoreline closeup, tb n052000 sr.jpg"/>
  <p:tag name="PHOTO" val="TRUE"/>
</p:tagLst>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38108</TotalTime>
  <Words>1231</Words>
  <Application>Microsoft Macintosh PowerPoint</Application>
  <PresentationFormat>On-screen Show (4:3)</PresentationFormat>
  <Paragraphs>114</Paragraphs>
  <Slides>75</Slides>
  <Notes>26</Notes>
  <HiddenSlides>0</HiddenSlides>
  <MMClips>0</MMClips>
  <ScaleCrop>false</ScaleCrop>
  <HeadingPairs>
    <vt:vector size="4" baseType="variant">
      <vt:variant>
        <vt:lpstr>Theme</vt:lpstr>
      </vt:variant>
      <vt:variant>
        <vt:i4>3</vt:i4>
      </vt:variant>
      <vt:variant>
        <vt:lpstr>Slide Titles</vt:lpstr>
      </vt:variant>
      <vt:variant>
        <vt:i4>75</vt:i4>
      </vt:variant>
    </vt:vector>
  </HeadingPairs>
  <TitlesOfParts>
    <vt:vector size="78"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868</cp:revision>
  <cp:lastPrinted>2002-04-29T19:33:49Z</cp:lastPrinted>
  <dcterms:created xsi:type="dcterms:W3CDTF">2002-04-29T15:32:00Z</dcterms:created>
  <dcterms:modified xsi:type="dcterms:W3CDTF">2013-10-12T18:27:42Z</dcterms:modified>
</cp:coreProperties>
</file>